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2" r:id="rId3"/>
    <p:sldId id="262" r:id="rId4"/>
    <p:sldId id="256" r:id="rId5"/>
    <p:sldId id="274" r:id="rId6"/>
    <p:sldId id="276" r:id="rId7"/>
    <p:sldId id="275" r:id="rId8"/>
    <p:sldId id="263" r:id="rId9"/>
    <p:sldId id="265" r:id="rId10"/>
    <p:sldId id="270" r:id="rId11"/>
    <p:sldId id="271" r:id="rId12"/>
    <p:sldId id="266" r:id="rId13"/>
    <p:sldId id="278" r:id="rId14"/>
    <p:sldId id="280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5B7341-54E5-4959-83BF-25E191D2E69F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46598F9-E0FA-4A81-BFC4-8E751D750EE7}">
      <dgm:prSet phldrT="[Text]" custT="1"/>
      <dgm:spPr/>
      <dgm:t>
        <a:bodyPr/>
        <a:lstStyle/>
        <a:p>
          <a:r>
            <a:rPr lang="de-DE" sz="2600" dirty="0" err="1" smtClean="0"/>
            <a:t>Forming</a:t>
          </a:r>
          <a:endParaRPr lang="en-US" sz="2600" dirty="0"/>
        </a:p>
      </dgm:t>
    </dgm:pt>
    <dgm:pt modelId="{62CE8201-072D-4B2F-93CD-CB8D93870F36}" type="parTrans" cxnId="{7DF0A47F-3268-41F4-9DAF-B26AE8202259}">
      <dgm:prSet/>
      <dgm:spPr/>
      <dgm:t>
        <a:bodyPr/>
        <a:lstStyle/>
        <a:p>
          <a:endParaRPr lang="en-US"/>
        </a:p>
      </dgm:t>
    </dgm:pt>
    <dgm:pt modelId="{BB10B78E-25B4-4649-93C7-7B9ADCEB618B}" type="sibTrans" cxnId="{7DF0A47F-3268-41F4-9DAF-B26AE8202259}">
      <dgm:prSet/>
      <dgm:spPr/>
      <dgm:t>
        <a:bodyPr/>
        <a:lstStyle/>
        <a:p>
          <a:endParaRPr lang="en-US"/>
        </a:p>
      </dgm:t>
    </dgm:pt>
    <dgm:pt modelId="{1D55C0D3-6DE1-4AC5-BC2A-57E74FC878E0}">
      <dgm:prSet phldrT="[Text]" custT="1"/>
      <dgm:spPr/>
      <dgm:t>
        <a:bodyPr/>
        <a:lstStyle/>
        <a:p>
          <a:r>
            <a:rPr lang="de-DE" sz="2600" dirty="0" err="1" smtClean="0"/>
            <a:t>Storming</a:t>
          </a:r>
          <a:endParaRPr lang="en-US" sz="2600" dirty="0"/>
        </a:p>
      </dgm:t>
    </dgm:pt>
    <dgm:pt modelId="{8F8DC8FE-FFF4-44B9-83CC-B498DD1540E8}" type="parTrans" cxnId="{FFA7073C-CB66-401D-AFE0-393FBE3959A2}">
      <dgm:prSet/>
      <dgm:spPr/>
      <dgm:t>
        <a:bodyPr/>
        <a:lstStyle/>
        <a:p>
          <a:endParaRPr lang="en-US"/>
        </a:p>
      </dgm:t>
    </dgm:pt>
    <dgm:pt modelId="{228F183C-EDF4-4EA9-9E47-1BDF0C2999D0}" type="sibTrans" cxnId="{FFA7073C-CB66-401D-AFE0-393FBE3959A2}">
      <dgm:prSet/>
      <dgm:spPr/>
      <dgm:t>
        <a:bodyPr/>
        <a:lstStyle/>
        <a:p>
          <a:endParaRPr lang="en-US"/>
        </a:p>
      </dgm:t>
    </dgm:pt>
    <dgm:pt modelId="{C741C9EF-7095-41A0-A180-56CAAA040C13}">
      <dgm:prSet phldrT="[Text]" custT="1"/>
      <dgm:spPr/>
      <dgm:t>
        <a:bodyPr/>
        <a:lstStyle/>
        <a:p>
          <a:r>
            <a:rPr lang="de-DE" sz="2600" dirty="0" err="1" smtClean="0"/>
            <a:t>Norming</a:t>
          </a:r>
          <a:endParaRPr lang="en-US" sz="2600" dirty="0"/>
        </a:p>
      </dgm:t>
    </dgm:pt>
    <dgm:pt modelId="{F1D8802F-A911-47B6-979C-CA165CAEBCE2}" type="parTrans" cxnId="{3C1A1008-8F37-40A5-9929-A2A6E483876E}">
      <dgm:prSet/>
      <dgm:spPr/>
      <dgm:t>
        <a:bodyPr/>
        <a:lstStyle/>
        <a:p>
          <a:endParaRPr lang="en-US"/>
        </a:p>
      </dgm:t>
    </dgm:pt>
    <dgm:pt modelId="{40E92E5C-94F8-4797-B0CA-AD86A6AC2914}" type="sibTrans" cxnId="{3C1A1008-8F37-40A5-9929-A2A6E483876E}">
      <dgm:prSet/>
      <dgm:spPr/>
      <dgm:t>
        <a:bodyPr/>
        <a:lstStyle/>
        <a:p>
          <a:endParaRPr lang="en-US"/>
        </a:p>
      </dgm:t>
    </dgm:pt>
    <dgm:pt modelId="{396757DA-2158-4420-B217-BEDD4A3A51FC}">
      <dgm:prSet phldrT="[Text]" custT="1"/>
      <dgm:spPr/>
      <dgm:t>
        <a:bodyPr/>
        <a:lstStyle/>
        <a:p>
          <a:r>
            <a:rPr lang="de-DE" sz="2600" dirty="0" err="1" smtClean="0"/>
            <a:t>Performing</a:t>
          </a:r>
          <a:endParaRPr lang="en-US" sz="2600" dirty="0"/>
        </a:p>
      </dgm:t>
    </dgm:pt>
    <dgm:pt modelId="{ED735D46-5558-4FEC-95E8-659ADEB1D201}" type="parTrans" cxnId="{BF1798B3-4C58-4453-8DB7-E6D2555C7740}">
      <dgm:prSet/>
      <dgm:spPr/>
      <dgm:t>
        <a:bodyPr/>
        <a:lstStyle/>
        <a:p>
          <a:endParaRPr lang="en-US"/>
        </a:p>
      </dgm:t>
    </dgm:pt>
    <dgm:pt modelId="{2A279319-6620-485A-AFBC-49CF7BD78882}" type="sibTrans" cxnId="{BF1798B3-4C58-4453-8DB7-E6D2555C7740}">
      <dgm:prSet/>
      <dgm:spPr/>
      <dgm:t>
        <a:bodyPr/>
        <a:lstStyle/>
        <a:p>
          <a:endParaRPr lang="en-US"/>
        </a:p>
      </dgm:t>
    </dgm:pt>
    <dgm:pt modelId="{2F5EF811-28E6-4C43-AC18-6FC6E00A3CCB}" type="pres">
      <dgm:prSet presAssocID="{7A5B7341-54E5-4959-83BF-25E191D2E69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A2FE35-2BE7-4D96-9DD0-ACCBB5DCD07F}" type="pres">
      <dgm:prSet presAssocID="{7A5B7341-54E5-4959-83BF-25E191D2E69F}" presName="wedge1" presStyleLbl="node1" presStyleIdx="0" presStyleCnt="4"/>
      <dgm:spPr/>
      <dgm:t>
        <a:bodyPr/>
        <a:lstStyle/>
        <a:p>
          <a:endParaRPr lang="en-US"/>
        </a:p>
      </dgm:t>
    </dgm:pt>
    <dgm:pt modelId="{8199A9B5-928A-4A7A-A018-C4790A18DB1F}" type="pres">
      <dgm:prSet presAssocID="{7A5B7341-54E5-4959-83BF-25E191D2E69F}" presName="dummy1a" presStyleCnt="0"/>
      <dgm:spPr/>
    </dgm:pt>
    <dgm:pt modelId="{A4E73491-5769-471D-B5AA-63DBD0BF0B3D}" type="pres">
      <dgm:prSet presAssocID="{7A5B7341-54E5-4959-83BF-25E191D2E69F}" presName="dummy1b" presStyleCnt="0"/>
      <dgm:spPr/>
    </dgm:pt>
    <dgm:pt modelId="{235C4725-52E2-4C9F-8E6E-ED6A46FC3047}" type="pres">
      <dgm:prSet presAssocID="{7A5B7341-54E5-4959-83BF-25E191D2E69F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E3D23-3E51-4853-8D41-92E31B86F972}" type="pres">
      <dgm:prSet presAssocID="{7A5B7341-54E5-4959-83BF-25E191D2E69F}" presName="wedge2" presStyleLbl="node1" presStyleIdx="1" presStyleCnt="4"/>
      <dgm:spPr/>
      <dgm:t>
        <a:bodyPr/>
        <a:lstStyle/>
        <a:p>
          <a:endParaRPr lang="en-US"/>
        </a:p>
      </dgm:t>
    </dgm:pt>
    <dgm:pt modelId="{85C34EB6-A0DE-409F-B24E-A768B3FBE4F8}" type="pres">
      <dgm:prSet presAssocID="{7A5B7341-54E5-4959-83BF-25E191D2E69F}" presName="dummy2a" presStyleCnt="0"/>
      <dgm:spPr/>
    </dgm:pt>
    <dgm:pt modelId="{01A16AE7-B787-4FF8-8425-E474EB306424}" type="pres">
      <dgm:prSet presAssocID="{7A5B7341-54E5-4959-83BF-25E191D2E69F}" presName="dummy2b" presStyleCnt="0"/>
      <dgm:spPr/>
    </dgm:pt>
    <dgm:pt modelId="{06AABADC-1A31-429C-8498-1BA64ED6A9D8}" type="pres">
      <dgm:prSet presAssocID="{7A5B7341-54E5-4959-83BF-25E191D2E69F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97233-4C71-48FE-BC5C-99B1D481814D}" type="pres">
      <dgm:prSet presAssocID="{7A5B7341-54E5-4959-83BF-25E191D2E69F}" presName="wedge3" presStyleLbl="node1" presStyleIdx="2" presStyleCnt="4"/>
      <dgm:spPr/>
      <dgm:t>
        <a:bodyPr/>
        <a:lstStyle/>
        <a:p>
          <a:endParaRPr lang="en-US"/>
        </a:p>
      </dgm:t>
    </dgm:pt>
    <dgm:pt modelId="{DA096BAB-9F53-4A24-8E87-C4667C5E6C31}" type="pres">
      <dgm:prSet presAssocID="{7A5B7341-54E5-4959-83BF-25E191D2E69F}" presName="dummy3a" presStyleCnt="0"/>
      <dgm:spPr/>
    </dgm:pt>
    <dgm:pt modelId="{3F4E6ADE-E035-45DF-BEEE-4250846AEEA1}" type="pres">
      <dgm:prSet presAssocID="{7A5B7341-54E5-4959-83BF-25E191D2E69F}" presName="dummy3b" presStyleCnt="0"/>
      <dgm:spPr/>
    </dgm:pt>
    <dgm:pt modelId="{C217C51F-E34F-494C-AD0F-BD74893E0DAD}" type="pres">
      <dgm:prSet presAssocID="{7A5B7341-54E5-4959-83BF-25E191D2E69F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2B771E-ECE4-4A3F-B8F2-6A25F41048B9}" type="pres">
      <dgm:prSet presAssocID="{7A5B7341-54E5-4959-83BF-25E191D2E69F}" presName="wedge4" presStyleLbl="node1" presStyleIdx="3" presStyleCnt="4"/>
      <dgm:spPr/>
      <dgm:t>
        <a:bodyPr/>
        <a:lstStyle/>
        <a:p>
          <a:endParaRPr lang="en-US"/>
        </a:p>
      </dgm:t>
    </dgm:pt>
    <dgm:pt modelId="{C9A2547B-9BD0-4D51-AAEA-9D4AC09DEEEB}" type="pres">
      <dgm:prSet presAssocID="{7A5B7341-54E5-4959-83BF-25E191D2E69F}" presName="dummy4a" presStyleCnt="0"/>
      <dgm:spPr/>
    </dgm:pt>
    <dgm:pt modelId="{58365F16-8F98-4C74-BA2D-7E90EF14496D}" type="pres">
      <dgm:prSet presAssocID="{7A5B7341-54E5-4959-83BF-25E191D2E69F}" presName="dummy4b" presStyleCnt="0"/>
      <dgm:spPr/>
    </dgm:pt>
    <dgm:pt modelId="{F75A280A-6F33-4661-A369-70CA427715E6}" type="pres">
      <dgm:prSet presAssocID="{7A5B7341-54E5-4959-83BF-25E191D2E69F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C1F12-5ABA-4A2E-AB38-65919010F2F0}" type="pres">
      <dgm:prSet presAssocID="{BB10B78E-25B4-4649-93C7-7B9ADCEB618B}" presName="arrowWedge1" presStyleLbl="fgSibTrans2D1" presStyleIdx="0" presStyleCnt="4"/>
      <dgm:spPr/>
    </dgm:pt>
    <dgm:pt modelId="{1B2E2B20-1B2C-4B27-A3E6-B3AFF625FD7A}" type="pres">
      <dgm:prSet presAssocID="{228F183C-EDF4-4EA9-9E47-1BDF0C2999D0}" presName="arrowWedge2" presStyleLbl="fgSibTrans2D1" presStyleIdx="1" presStyleCnt="4"/>
      <dgm:spPr/>
    </dgm:pt>
    <dgm:pt modelId="{2ED73810-59FC-499E-BB3F-F10E154F4824}" type="pres">
      <dgm:prSet presAssocID="{40E92E5C-94F8-4797-B0CA-AD86A6AC2914}" presName="arrowWedge3" presStyleLbl="fgSibTrans2D1" presStyleIdx="2" presStyleCnt="4"/>
      <dgm:spPr/>
    </dgm:pt>
    <dgm:pt modelId="{E5582E0D-2261-4713-B353-1B0185BB1F71}" type="pres">
      <dgm:prSet presAssocID="{2A279319-6620-485A-AFBC-49CF7BD78882}" presName="arrowWedge4" presStyleLbl="fgSibTrans2D1" presStyleIdx="3" presStyleCnt="4"/>
      <dgm:spPr/>
    </dgm:pt>
  </dgm:ptLst>
  <dgm:cxnLst>
    <dgm:cxn modelId="{85BBA404-5D87-4729-B5AA-1A8E39FF391D}" type="presOf" srcId="{7A5B7341-54E5-4959-83BF-25E191D2E69F}" destId="{2F5EF811-28E6-4C43-AC18-6FC6E00A3CCB}" srcOrd="0" destOrd="0" presId="urn:microsoft.com/office/officeart/2005/8/layout/cycle8"/>
    <dgm:cxn modelId="{FFA7073C-CB66-401D-AFE0-393FBE3959A2}" srcId="{7A5B7341-54E5-4959-83BF-25E191D2E69F}" destId="{1D55C0D3-6DE1-4AC5-BC2A-57E74FC878E0}" srcOrd="1" destOrd="0" parTransId="{8F8DC8FE-FFF4-44B9-83CC-B498DD1540E8}" sibTransId="{228F183C-EDF4-4EA9-9E47-1BDF0C2999D0}"/>
    <dgm:cxn modelId="{3DF780C3-07BC-4390-9395-35026261E213}" type="presOf" srcId="{396757DA-2158-4420-B217-BEDD4A3A51FC}" destId="{F75A280A-6F33-4661-A369-70CA427715E6}" srcOrd="1" destOrd="0" presId="urn:microsoft.com/office/officeart/2005/8/layout/cycle8"/>
    <dgm:cxn modelId="{0F81E2C5-758E-40FC-9660-04215B6BD928}" type="presOf" srcId="{1D55C0D3-6DE1-4AC5-BC2A-57E74FC878E0}" destId="{BDBE3D23-3E51-4853-8D41-92E31B86F972}" srcOrd="0" destOrd="0" presId="urn:microsoft.com/office/officeart/2005/8/layout/cycle8"/>
    <dgm:cxn modelId="{7DF0A47F-3268-41F4-9DAF-B26AE8202259}" srcId="{7A5B7341-54E5-4959-83BF-25E191D2E69F}" destId="{646598F9-E0FA-4A81-BFC4-8E751D750EE7}" srcOrd="0" destOrd="0" parTransId="{62CE8201-072D-4B2F-93CD-CB8D93870F36}" sibTransId="{BB10B78E-25B4-4649-93C7-7B9ADCEB618B}"/>
    <dgm:cxn modelId="{CE2A977E-71AB-41B2-86F5-E672F297E091}" type="presOf" srcId="{1D55C0D3-6DE1-4AC5-BC2A-57E74FC878E0}" destId="{06AABADC-1A31-429C-8498-1BA64ED6A9D8}" srcOrd="1" destOrd="0" presId="urn:microsoft.com/office/officeart/2005/8/layout/cycle8"/>
    <dgm:cxn modelId="{288E8803-1BA1-4CF3-A363-72B04511EACB}" type="presOf" srcId="{646598F9-E0FA-4A81-BFC4-8E751D750EE7}" destId="{7BA2FE35-2BE7-4D96-9DD0-ACCBB5DCD07F}" srcOrd="0" destOrd="0" presId="urn:microsoft.com/office/officeart/2005/8/layout/cycle8"/>
    <dgm:cxn modelId="{BB59904B-57B3-4CB1-AE40-7981C5733D50}" type="presOf" srcId="{646598F9-E0FA-4A81-BFC4-8E751D750EE7}" destId="{235C4725-52E2-4C9F-8E6E-ED6A46FC3047}" srcOrd="1" destOrd="0" presId="urn:microsoft.com/office/officeart/2005/8/layout/cycle8"/>
    <dgm:cxn modelId="{3C1A1008-8F37-40A5-9929-A2A6E483876E}" srcId="{7A5B7341-54E5-4959-83BF-25E191D2E69F}" destId="{C741C9EF-7095-41A0-A180-56CAAA040C13}" srcOrd="2" destOrd="0" parTransId="{F1D8802F-A911-47B6-979C-CA165CAEBCE2}" sibTransId="{40E92E5C-94F8-4797-B0CA-AD86A6AC2914}"/>
    <dgm:cxn modelId="{BF1798B3-4C58-4453-8DB7-E6D2555C7740}" srcId="{7A5B7341-54E5-4959-83BF-25E191D2E69F}" destId="{396757DA-2158-4420-B217-BEDD4A3A51FC}" srcOrd="3" destOrd="0" parTransId="{ED735D46-5558-4FEC-95E8-659ADEB1D201}" sibTransId="{2A279319-6620-485A-AFBC-49CF7BD78882}"/>
    <dgm:cxn modelId="{A5535068-E523-4A3D-B8A2-9745D04CA6E8}" type="presOf" srcId="{C741C9EF-7095-41A0-A180-56CAAA040C13}" destId="{8C397233-4C71-48FE-BC5C-99B1D481814D}" srcOrd="0" destOrd="0" presId="urn:microsoft.com/office/officeart/2005/8/layout/cycle8"/>
    <dgm:cxn modelId="{3C582F54-9E86-4EB6-B425-38D05441C23E}" type="presOf" srcId="{C741C9EF-7095-41A0-A180-56CAAA040C13}" destId="{C217C51F-E34F-494C-AD0F-BD74893E0DAD}" srcOrd="1" destOrd="0" presId="urn:microsoft.com/office/officeart/2005/8/layout/cycle8"/>
    <dgm:cxn modelId="{07945CC7-765D-4552-81C9-A97C42985925}" type="presOf" srcId="{396757DA-2158-4420-B217-BEDD4A3A51FC}" destId="{F32B771E-ECE4-4A3F-B8F2-6A25F41048B9}" srcOrd="0" destOrd="0" presId="urn:microsoft.com/office/officeart/2005/8/layout/cycle8"/>
    <dgm:cxn modelId="{C3F39514-84C6-41DF-809B-FB5D8EC74A5B}" type="presParOf" srcId="{2F5EF811-28E6-4C43-AC18-6FC6E00A3CCB}" destId="{7BA2FE35-2BE7-4D96-9DD0-ACCBB5DCD07F}" srcOrd="0" destOrd="0" presId="urn:microsoft.com/office/officeart/2005/8/layout/cycle8"/>
    <dgm:cxn modelId="{7634F4FD-A666-469B-BD3A-6702D953C7CB}" type="presParOf" srcId="{2F5EF811-28E6-4C43-AC18-6FC6E00A3CCB}" destId="{8199A9B5-928A-4A7A-A018-C4790A18DB1F}" srcOrd="1" destOrd="0" presId="urn:microsoft.com/office/officeart/2005/8/layout/cycle8"/>
    <dgm:cxn modelId="{C41E72A7-AAC0-40C5-A2B5-8EA1AEB3AB68}" type="presParOf" srcId="{2F5EF811-28E6-4C43-AC18-6FC6E00A3CCB}" destId="{A4E73491-5769-471D-B5AA-63DBD0BF0B3D}" srcOrd="2" destOrd="0" presId="urn:microsoft.com/office/officeart/2005/8/layout/cycle8"/>
    <dgm:cxn modelId="{648A27B0-3FA2-4F38-9FDE-83BE22B8905C}" type="presParOf" srcId="{2F5EF811-28E6-4C43-AC18-6FC6E00A3CCB}" destId="{235C4725-52E2-4C9F-8E6E-ED6A46FC3047}" srcOrd="3" destOrd="0" presId="urn:microsoft.com/office/officeart/2005/8/layout/cycle8"/>
    <dgm:cxn modelId="{D20FD838-5CDB-4248-9421-FD3AC46C7E6A}" type="presParOf" srcId="{2F5EF811-28E6-4C43-AC18-6FC6E00A3CCB}" destId="{BDBE3D23-3E51-4853-8D41-92E31B86F972}" srcOrd="4" destOrd="0" presId="urn:microsoft.com/office/officeart/2005/8/layout/cycle8"/>
    <dgm:cxn modelId="{17D76000-7B0C-4A4E-A258-EC888A448430}" type="presParOf" srcId="{2F5EF811-28E6-4C43-AC18-6FC6E00A3CCB}" destId="{85C34EB6-A0DE-409F-B24E-A768B3FBE4F8}" srcOrd="5" destOrd="0" presId="urn:microsoft.com/office/officeart/2005/8/layout/cycle8"/>
    <dgm:cxn modelId="{943565DF-E82F-447F-8CD5-515740064F1F}" type="presParOf" srcId="{2F5EF811-28E6-4C43-AC18-6FC6E00A3CCB}" destId="{01A16AE7-B787-4FF8-8425-E474EB306424}" srcOrd="6" destOrd="0" presId="urn:microsoft.com/office/officeart/2005/8/layout/cycle8"/>
    <dgm:cxn modelId="{450D805F-214B-4159-9FCB-02E1B35A5705}" type="presParOf" srcId="{2F5EF811-28E6-4C43-AC18-6FC6E00A3CCB}" destId="{06AABADC-1A31-429C-8498-1BA64ED6A9D8}" srcOrd="7" destOrd="0" presId="urn:microsoft.com/office/officeart/2005/8/layout/cycle8"/>
    <dgm:cxn modelId="{48F83EA0-230B-4B0A-8CEF-A4760BA289E6}" type="presParOf" srcId="{2F5EF811-28E6-4C43-AC18-6FC6E00A3CCB}" destId="{8C397233-4C71-48FE-BC5C-99B1D481814D}" srcOrd="8" destOrd="0" presId="urn:microsoft.com/office/officeart/2005/8/layout/cycle8"/>
    <dgm:cxn modelId="{EEB33E19-5FB6-43A3-9F82-DF050E365044}" type="presParOf" srcId="{2F5EF811-28E6-4C43-AC18-6FC6E00A3CCB}" destId="{DA096BAB-9F53-4A24-8E87-C4667C5E6C31}" srcOrd="9" destOrd="0" presId="urn:microsoft.com/office/officeart/2005/8/layout/cycle8"/>
    <dgm:cxn modelId="{E6EB9CEB-7024-4F93-9847-AEF4EE07B836}" type="presParOf" srcId="{2F5EF811-28E6-4C43-AC18-6FC6E00A3CCB}" destId="{3F4E6ADE-E035-45DF-BEEE-4250846AEEA1}" srcOrd="10" destOrd="0" presId="urn:microsoft.com/office/officeart/2005/8/layout/cycle8"/>
    <dgm:cxn modelId="{FFCB12D9-455D-49B2-B17C-903BA6F1EDFF}" type="presParOf" srcId="{2F5EF811-28E6-4C43-AC18-6FC6E00A3CCB}" destId="{C217C51F-E34F-494C-AD0F-BD74893E0DAD}" srcOrd="11" destOrd="0" presId="urn:microsoft.com/office/officeart/2005/8/layout/cycle8"/>
    <dgm:cxn modelId="{43D21EA9-2E63-4F5B-B96E-19D91DE39C19}" type="presParOf" srcId="{2F5EF811-28E6-4C43-AC18-6FC6E00A3CCB}" destId="{F32B771E-ECE4-4A3F-B8F2-6A25F41048B9}" srcOrd="12" destOrd="0" presId="urn:microsoft.com/office/officeart/2005/8/layout/cycle8"/>
    <dgm:cxn modelId="{8ECCF85B-E549-41BB-8281-22D6930C1B7C}" type="presParOf" srcId="{2F5EF811-28E6-4C43-AC18-6FC6E00A3CCB}" destId="{C9A2547B-9BD0-4D51-AAEA-9D4AC09DEEEB}" srcOrd="13" destOrd="0" presId="urn:microsoft.com/office/officeart/2005/8/layout/cycle8"/>
    <dgm:cxn modelId="{14D49C73-4D46-4A69-A6CF-5BA4124D8ADB}" type="presParOf" srcId="{2F5EF811-28E6-4C43-AC18-6FC6E00A3CCB}" destId="{58365F16-8F98-4C74-BA2D-7E90EF14496D}" srcOrd="14" destOrd="0" presId="urn:microsoft.com/office/officeart/2005/8/layout/cycle8"/>
    <dgm:cxn modelId="{5B05C97B-1EAE-45A7-BD37-EC59DCDAD89C}" type="presParOf" srcId="{2F5EF811-28E6-4C43-AC18-6FC6E00A3CCB}" destId="{F75A280A-6F33-4661-A369-70CA427715E6}" srcOrd="15" destOrd="0" presId="urn:microsoft.com/office/officeart/2005/8/layout/cycle8"/>
    <dgm:cxn modelId="{AAFD6579-2A35-42F7-AB07-23179A0E7BB3}" type="presParOf" srcId="{2F5EF811-28E6-4C43-AC18-6FC6E00A3CCB}" destId="{1F5C1F12-5ABA-4A2E-AB38-65919010F2F0}" srcOrd="16" destOrd="0" presId="urn:microsoft.com/office/officeart/2005/8/layout/cycle8"/>
    <dgm:cxn modelId="{5D4B78C0-7DB1-4318-BA02-F4E09AACC73A}" type="presParOf" srcId="{2F5EF811-28E6-4C43-AC18-6FC6E00A3CCB}" destId="{1B2E2B20-1B2C-4B27-A3E6-B3AFF625FD7A}" srcOrd="17" destOrd="0" presId="urn:microsoft.com/office/officeart/2005/8/layout/cycle8"/>
    <dgm:cxn modelId="{A470B445-14CF-417A-85AF-C230686DD7FB}" type="presParOf" srcId="{2F5EF811-28E6-4C43-AC18-6FC6E00A3CCB}" destId="{2ED73810-59FC-499E-BB3F-F10E154F4824}" srcOrd="18" destOrd="0" presId="urn:microsoft.com/office/officeart/2005/8/layout/cycle8"/>
    <dgm:cxn modelId="{56AF82C5-3C58-4580-B043-5553A217E23D}" type="presParOf" srcId="{2F5EF811-28E6-4C43-AC18-6FC6E00A3CCB}" destId="{E5582E0D-2261-4713-B353-1B0185BB1F7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5B7341-54E5-4959-83BF-25E191D2E69F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46598F9-E0FA-4A81-BFC4-8E751D750EE7}">
      <dgm:prSet phldrT="[Text]" custT="1"/>
      <dgm:spPr/>
      <dgm:t>
        <a:bodyPr/>
        <a:lstStyle/>
        <a:p>
          <a:r>
            <a:rPr lang="de-DE" sz="2600" dirty="0" err="1" smtClean="0"/>
            <a:t>Forming</a:t>
          </a:r>
          <a:endParaRPr lang="en-US" sz="2600" dirty="0"/>
        </a:p>
      </dgm:t>
    </dgm:pt>
    <dgm:pt modelId="{62CE8201-072D-4B2F-93CD-CB8D93870F36}" type="parTrans" cxnId="{7DF0A47F-3268-41F4-9DAF-B26AE8202259}">
      <dgm:prSet/>
      <dgm:spPr/>
      <dgm:t>
        <a:bodyPr/>
        <a:lstStyle/>
        <a:p>
          <a:endParaRPr lang="en-US"/>
        </a:p>
      </dgm:t>
    </dgm:pt>
    <dgm:pt modelId="{BB10B78E-25B4-4649-93C7-7B9ADCEB618B}" type="sibTrans" cxnId="{7DF0A47F-3268-41F4-9DAF-B26AE8202259}">
      <dgm:prSet/>
      <dgm:spPr/>
      <dgm:t>
        <a:bodyPr/>
        <a:lstStyle/>
        <a:p>
          <a:endParaRPr lang="en-US"/>
        </a:p>
      </dgm:t>
    </dgm:pt>
    <dgm:pt modelId="{1D55C0D3-6DE1-4AC5-BC2A-57E74FC878E0}">
      <dgm:prSet phldrT="[Text]" custT="1"/>
      <dgm:spPr/>
      <dgm:t>
        <a:bodyPr/>
        <a:lstStyle/>
        <a:p>
          <a:r>
            <a:rPr lang="de-DE" sz="2600" dirty="0" err="1" smtClean="0"/>
            <a:t>Storming</a:t>
          </a:r>
          <a:endParaRPr lang="en-US" sz="2600" dirty="0"/>
        </a:p>
      </dgm:t>
    </dgm:pt>
    <dgm:pt modelId="{8F8DC8FE-FFF4-44B9-83CC-B498DD1540E8}" type="parTrans" cxnId="{FFA7073C-CB66-401D-AFE0-393FBE3959A2}">
      <dgm:prSet/>
      <dgm:spPr/>
      <dgm:t>
        <a:bodyPr/>
        <a:lstStyle/>
        <a:p>
          <a:endParaRPr lang="en-US"/>
        </a:p>
      </dgm:t>
    </dgm:pt>
    <dgm:pt modelId="{228F183C-EDF4-4EA9-9E47-1BDF0C2999D0}" type="sibTrans" cxnId="{FFA7073C-CB66-401D-AFE0-393FBE3959A2}">
      <dgm:prSet/>
      <dgm:spPr/>
      <dgm:t>
        <a:bodyPr/>
        <a:lstStyle/>
        <a:p>
          <a:endParaRPr lang="en-US"/>
        </a:p>
      </dgm:t>
    </dgm:pt>
    <dgm:pt modelId="{C741C9EF-7095-41A0-A180-56CAAA040C13}">
      <dgm:prSet phldrT="[Text]" custT="1"/>
      <dgm:spPr/>
      <dgm:t>
        <a:bodyPr/>
        <a:lstStyle/>
        <a:p>
          <a:r>
            <a:rPr lang="de-DE" sz="2600" dirty="0" err="1" smtClean="0"/>
            <a:t>Norming</a:t>
          </a:r>
          <a:endParaRPr lang="en-US" sz="2600" dirty="0"/>
        </a:p>
      </dgm:t>
    </dgm:pt>
    <dgm:pt modelId="{F1D8802F-A911-47B6-979C-CA165CAEBCE2}" type="parTrans" cxnId="{3C1A1008-8F37-40A5-9929-A2A6E483876E}">
      <dgm:prSet/>
      <dgm:spPr/>
      <dgm:t>
        <a:bodyPr/>
        <a:lstStyle/>
        <a:p>
          <a:endParaRPr lang="en-US"/>
        </a:p>
      </dgm:t>
    </dgm:pt>
    <dgm:pt modelId="{40E92E5C-94F8-4797-B0CA-AD86A6AC2914}" type="sibTrans" cxnId="{3C1A1008-8F37-40A5-9929-A2A6E483876E}">
      <dgm:prSet/>
      <dgm:spPr/>
      <dgm:t>
        <a:bodyPr/>
        <a:lstStyle/>
        <a:p>
          <a:endParaRPr lang="en-US"/>
        </a:p>
      </dgm:t>
    </dgm:pt>
    <dgm:pt modelId="{396757DA-2158-4420-B217-BEDD4A3A51FC}">
      <dgm:prSet phldrT="[Text]" custT="1"/>
      <dgm:spPr/>
      <dgm:t>
        <a:bodyPr/>
        <a:lstStyle/>
        <a:p>
          <a:r>
            <a:rPr lang="de-DE" sz="2600" dirty="0" err="1" smtClean="0"/>
            <a:t>Performing</a:t>
          </a:r>
          <a:endParaRPr lang="en-US" sz="2600" dirty="0"/>
        </a:p>
      </dgm:t>
    </dgm:pt>
    <dgm:pt modelId="{ED735D46-5558-4FEC-95E8-659ADEB1D201}" type="parTrans" cxnId="{BF1798B3-4C58-4453-8DB7-E6D2555C7740}">
      <dgm:prSet/>
      <dgm:spPr/>
      <dgm:t>
        <a:bodyPr/>
        <a:lstStyle/>
        <a:p>
          <a:endParaRPr lang="en-US"/>
        </a:p>
      </dgm:t>
    </dgm:pt>
    <dgm:pt modelId="{2A279319-6620-485A-AFBC-49CF7BD78882}" type="sibTrans" cxnId="{BF1798B3-4C58-4453-8DB7-E6D2555C7740}">
      <dgm:prSet/>
      <dgm:spPr/>
      <dgm:t>
        <a:bodyPr/>
        <a:lstStyle/>
        <a:p>
          <a:endParaRPr lang="en-US"/>
        </a:p>
      </dgm:t>
    </dgm:pt>
    <dgm:pt modelId="{2F5EF811-28E6-4C43-AC18-6FC6E00A3CCB}" type="pres">
      <dgm:prSet presAssocID="{7A5B7341-54E5-4959-83BF-25E191D2E69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A2FE35-2BE7-4D96-9DD0-ACCBB5DCD07F}" type="pres">
      <dgm:prSet presAssocID="{7A5B7341-54E5-4959-83BF-25E191D2E69F}" presName="wedge1" presStyleLbl="node1" presStyleIdx="0" presStyleCnt="4"/>
      <dgm:spPr/>
      <dgm:t>
        <a:bodyPr/>
        <a:lstStyle/>
        <a:p>
          <a:endParaRPr lang="en-US"/>
        </a:p>
      </dgm:t>
    </dgm:pt>
    <dgm:pt modelId="{8199A9B5-928A-4A7A-A018-C4790A18DB1F}" type="pres">
      <dgm:prSet presAssocID="{7A5B7341-54E5-4959-83BF-25E191D2E69F}" presName="dummy1a" presStyleCnt="0"/>
      <dgm:spPr/>
    </dgm:pt>
    <dgm:pt modelId="{A4E73491-5769-471D-B5AA-63DBD0BF0B3D}" type="pres">
      <dgm:prSet presAssocID="{7A5B7341-54E5-4959-83BF-25E191D2E69F}" presName="dummy1b" presStyleCnt="0"/>
      <dgm:spPr/>
    </dgm:pt>
    <dgm:pt modelId="{235C4725-52E2-4C9F-8E6E-ED6A46FC3047}" type="pres">
      <dgm:prSet presAssocID="{7A5B7341-54E5-4959-83BF-25E191D2E69F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E3D23-3E51-4853-8D41-92E31B86F972}" type="pres">
      <dgm:prSet presAssocID="{7A5B7341-54E5-4959-83BF-25E191D2E69F}" presName="wedge2" presStyleLbl="node1" presStyleIdx="1" presStyleCnt="4"/>
      <dgm:spPr/>
      <dgm:t>
        <a:bodyPr/>
        <a:lstStyle/>
        <a:p>
          <a:endParaRPr lang="en-US"/>
        </a:p>
      </dgm:t>
    </dgm:pt>
    <dgm:pt modelId="{85C34EB6-A0DE-409F-B24E-A768B3FBE4F8}" type="pres">
      <dgm:prSet presAssocID="{7A5B7341-54E5-4959-83BF-25E191D2E69F}" presName="dummy2a" presStyleCnt="0"/>
      <dgm:spPr/>
    </dgm:pt>
    <dgm:pt modelId="{01A16AE7-B787-4FF8-8425-E474EB306424}" type="pres">
      <dgm:prSet presAssocID="{7A5B7341-54E5-4959-83BF-25E191D2E69F}" presName="dummy2b" presStyleCnt="0"/>
      <dgm:spPr/>
    </dgm:pt>
    <dgm:pt modelId="{06AABADC-1A31-429C-8498-1BA64ED6A9D8}" type="pres">
      <dgm:prSet presAssocID="{7A5B7341-54E5-4959-83BF-25E191D2E69F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97233-4C71-48FE-BC5C-99B1D481814D}" type="pres">
      <dgm:prSet presAssocID="{7A5B7341-54E5-4959-83BF-25E191D2E69F}" presName="wedge3" presStyleLbl="node1" presStyleIdx="2" presStyleCnt="4"/>
      <dgm:spPr/>
      <dgm:t>
        <a:bodyPr/>
        <a:lstStyle/>
        <a:p>
          <a:endParaRPr lang="en-US"/>
        </a:p>
      </dgm:t>
    </dgm:pt>
    <dgm:pt modelId="{DA096BAB-9F53-4A24-8E87-C4667C5E6C31}" type="pres">
      <dgm:prSet presAssocID="{7A5B7341-54E5-4959-83BF-25E191D2E69F}" presName="dummy3a" presStyleCnt="0"/>
      <dgm:spPr/>
    </dgm:pt>
    <dgm:pt modelId="{3F4E6ADE-E035-45DF-BEEE-4250846AEEA1}" type="pres">
      <dgm:prSet presAssocID="{7A5B7341-54E5-4959-83BF-25E191D2E69F}" presName="dummy3b" presStyleCnt="0"/>
      <dgm:spPr/>
    </dgm:pt>
    <dgm:pt modelId="{C217C51F-E34F-494C-AD0F-BD74893E0DAD}" type="pres">
      <dgm:prSet presAssocID="{7A5B7341-54E5-4959-83BF-25E191D2E69F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2B771E-ECE4-4A3F-B8F2-6A25F41048B9}" type="pres">
      <dgm:prSet presAssocID="{7A5B7341-54E5-4959-83BF-25E191D2E69F}" presName="wedge4" presStyleLbl="node1" presStyleIdx="3" presStyleCnt="4"/>
      <dgm:spPr/>
      <dgm:t>
        <a:bodyPr/>
        <a:lstStyle/>
        <a:p>
          <a:endParaRPr lang="en-US"/>
        </a:p>
      </dgm:t>
    </dgm:pt>
    <dgm:pt modelId="{C9A2547B-9BD0-4D51-AAEA-9D4AC09DEEEB}" type="pres">
      <dgm:prSet presAssocID="{7A5B7341-54E5-4959-83BF-25E191D2E69F}" presName="dummy4a" presStyleCnt="0"/>
      <dgm:spPr/>
    </dgm:pt>
    <dgm:pt modelId="{58365F16-8F98-4C74-BA2D-7E90EF14496D}" type="pres">
      <dgm:prSet presAssocID="{7A5B7341-54E5-4959-83BF-25E191D2E69F}" presName="dummy4b" presStyleCnt="0"/>
      <dgm:spPr/>
    </dgm:pt>
    <dgm:pt modelId="{F75A280A-6F33-4661-A369-70CA427715E6}" type="pres">
      <dgm:prSet presAssocID="{7A5B7341-54E5-4959-83BF-25E191D2E69F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C1F12-5ABA-4A2E-AB38-65919010F2F0}" type="pres">
      <dgm:prSet presAssocID="{BB10B78E-25B4-4649-93C7-7B9ADCEB618B}" presName="arrowWedge1" presStyleLbl="fgSibTrans2D1" presStyleIdx="0" presStyleCnt="4"/>
      <dgm:spPr/>
    </dgm:pt>
    <dgm:pt modelId="{1B2E2B20-1B2C-4B27-A3E6-B3AFF625FD7A}" type="pres">
      <dgm:prSet presAssocID="{228F183C-EDF4-4EA9-9E47-1BDF0C2999D0}" presName="arrowWedge2" presStyleLbl="fgSibTrans2D1" presStyleIdx="1" presStyleCnt="4"/>
      <dgm:spPr/>
    </dgm:pt>
    <dgm:pt modelId="{2ED73810-59FC-499E-BB3F-F10E154F4824}" type="pres">
      <dgm:prSet presAssocID="{40E92E5C-94F8-4797-B0CA-AD86A6AC2914}" presName="arrowWedge3" presStyleLbl="fgSibTrans2D1" presStyleIdx="2" presStyleCnt="4"/>
      <dgm:spPr/>
    </dgm:pt>
    <dgm:pt modelId="{E5582E0D-2261-4713-B353-1B0185BB1F71}" type="pres">
      <dgm:prSet presAssocID="{2A279319-6620-485A-AFBC-49CF7BD78882}" presName="arrowWedge4" presStyleLbl="fgSibTrans2D1" presStyleIdx="3" presStyleCnt="4"/>
      <dgm:spPr/>
    </dgm:pt>
  </dgm:ptLst>
  <dgm:cxnLst>
    <dgm:cxn modelId="{7DF0A47F-3268-41F4-9DAF-B26AE8202259}" srcId="{7A5B7341-54E5-4959-83BF-25E191D2E69F}" destId="{646598F9-E0FA-4A81-BFC4-8E751D750EE7}" srcOrd="0" destOrd="0" parTransId="{62CE8201-072D-4B2F-93CD-CB8D93870F36}" sibTransId="{BB10B78E-25B4-4649-93C7-7B9ADCEB618B}"/>
    <dgm:cxn modelId="{6FD93F08-57BE-4F47-BC41-D2E20A8C6A1F}" type="presOf" srcId="{7A5B7341-54E5-4959-83BF-25E191D2E69F}" destId="{2F5EF811-28E6-4C43-AC18-6FC6E00A3CCB}" srcOrd="0" destOrd="0" presId="urn:microsoft.com/office/officeart/2005/8/layout/cycle8"/>
    <dgm:cxn modelId="{3643A702-2BEB-4185-B291-2C91A665B4A1}" type="presOf" srcId="{1D55C0D3-6DE1-4AC5-BC2A-57E74FC878E0}" destId="{06AABADC-1A31-429C-8498-1BA64ED6A9D8}" srcOrd="1" destOrd="0" presId="urn:microsoft.com/office/officeart/2005/8/layout/cycle8"/>
    <dgm:cxn modelId="{5A19855C-9C60-4728-A04A-17870A979C0A}" type="presOf" srcId="{C741C9EF-7095-41A0-A180-56CAAA040C13}" destId="{8C397233-4C71-48FE-BC5C-99B1D481814D}" srcOrd="0" destOrd="0" presId="urn:microsoft.com/office/officeart/2005/8/layout/cycle8"/>
    <dgm:cxn modelId="{BA92592C-E32D-491B-8361-AE4B3ED108B0}" type="presOf" srcId="{396757DA-2158-4420-B217-BEDD4A3A51FC}" destId="{F32B771E-ECE4-4A3F-B8F2-6A25F41048B9}" srcOrd="0" destOrd="0" presId="urn:microsoft.com/office/officeart/2005/8/layout/cycle8"/>
    <dgm:cxn modelId="{BF1798B3-4C58-4453-8DB7-E6D2555C7740}" srcId="{7A5B7341-54E5-4959-83BF-25E191D2E69F}" destId="{396757DA-2158-4420-B217-BEDD4A3A51FC}" srcOrd="3" destOrd="0" parTransId="{ED735D46-5558-4FEC-95E8-659ADEB1D201}" sibTransId="{2A279319-6620-485A-AFBC-49CF7BD78882}"/>
    <dgm:cxn modelId="{CA9D31EB-3023-499D-B0A4-EB1D64D86CE0}" type="presOf" srcId="{646598F9-E0FA-4A81-BFC4-8E751D750EE7}" destId="{235C4725-52E2-4C9F-8E6E-ED6A46FC3047}" srcOrd="1" destOrd="0" presId="urn:microsoft.com/office/officeart/2005/8/layout/cycle8"/>
    <dgm:cxn modelId="{36E074C7-2165-42CE-8AFF-C12E31D1DEC5}" type="presOf" srcId="{396757DA-2158-4420-B217-BEDD4A3A51FC}" destId="{F75A280A-6F33-4661-A369-70CA427715E6}" srcOrd="1" destOrd="0" presId="urn:microsoft.com/office/officeart/2005/8/layout/cycle8"/>
    <dgm:cxn modelId="{40CE8917-F777-4117-A32F-E11366E19400}" type="presOf" srcId="{C741C9EF-7095-41A0-A180-56CAAA040C13}" destId="{C217C51F-E34F-494C-AD0F-BD74893E0DAD}" srcOrd="1" destOrd="0" presId="urn:microsoft.com/office/officeart/2005/8/layout/cycle8"/>
    <dgm:cxn modelId="{31763ADF-04EA-47EE-8A6D-F8B9B4205011}" type="presOf" srcId="{646598F9-E0FA-4A81-BFC4-8E751D750EE7}" destId="{7BA2FE35-2BE7-4D96-9DD0-ACCBB5DCD07F}" srcOrd="0" destOrd="0" presId="urn:microsoft.com/office/officeart/2005/8/layout/cycle8"/>
    <dgm:cxn modelId="{FFA7073C-CB66-401D-AFE0-393FBE3959A2}" srcId="{7A5B7341-54E5-4959-83BF-25E191D2E69F}" destId="{1D55C0D3-6DE1-4AC5-BC2A-57E74FC878E0}" srcOrd="1" destOrd="0" parTransId="{8F8DC8FE-FFF4-44B9-83CC-B498DD1540E8}" sibTransId="{228F183C-EDF4-4EA9-9E47-1BDF0C2999D0}"/>
    <dgm:cxn modelId="{57917C9B-AF34-4BA9-8659-3D8CBA00FD4B}" type="presOf" srcId="{1D55C0D3-6DE1-4AC5-BC2A-57E74FC878E0}" destId="{BDBE3D23-3E51-4853-8D41-92E31B86F972}" srcOrd="0" destOrd="0" presId="urn:microsoft.com/office/officeart/2005/8/layout/cycle8"/>
    <dgm:cxn modelId="{3C1A1008-8F37-40A5-9929-A2A6E483876E}" srcId="{7A5B7341-54E5-4959-83BF-25E191D2E69F}" destId="{C741C9EF-7095-41A0-A180-56CAAA040C13}" srcOrd="2" destOrd="0" parTransId="{F1D8802F-A911-47B6-979C-CA165CAEBCE2}" sibTransId="{40E92E5C-94F8-4797-B0CA-AD86A6AC2914}"/>
    <dgm:cxn modelId="{33C37D55-5B0F-48A0-9997-D0228421E58E}" type="presParOf" srcId="{2F5EF811-28E6-4C43-AC18-6FC6E00A3CCB}" destId="{7BA2FE35-2BE7-4D96-9DD0-ACCBB5DCD07F}" srcOrd="0" destOrd="0" presId="urn:microsoft.com/office/officeart/2005/8/layout/cycle8"/>
    <dgm:cxn modelId="{78BE9951-E026-4D66-996A-6F5558388742}" type="presParOf" srcId="{2F5EF811-28E6-4C43-AC18-6FC6E00A3CCB}" destId="{8199A9B5-928A-4A7A-A018-C4790A18DB1F}" srcOrd="1" destOrd="0" presId="urn:microsoft.com/office/officeart/2005/8/layout/cycle8"/>
    <dgm:cxn modelId="{810BF63B-E83F-44AC-9BD1-F92F33B5926C}" type="presParOf" srcId="{2F5EF811-28E6-4C43-AC18-6FC6E00A3CCB}" destId="{A4E73491-5769-471D-B5AA-63DBD0BF0B3D}" srcOrd="2" destOrd="0" presId="urn:microsoft.com/office/officeart/2005/8/layout/cycle8"/>
    <dgm:cxn modelId="{52C98C5C-649F-4822-BF2F-45D34DE7F8AA}" type="presParOf" srcId="{2F5EF811-28E6-4C43-AC18-6FC6E00A3CCB}" destId="{235C4725-52E2-4C9F-8E6E-ED6A46FC3047}" srcOrd="3" destOrd="0" presId="urn:microsoft.com/office/officeart/2005/8/layout/cycle8"/>
    <dgm:cxn modelId="{1D0985BF-E608-4C05-A486-1E8A5FEC1B5D}" type="presParOf" srcId="{2F5EF811-28E6-4C43-AC18-6FC6E00A3CCB}" destId="{BDBE3D23-3E51-4853-8D41-92E31B86F972}" srcOrd="4" destOrd="0" presId="urn:microsoft.com/office/officeart/2005/8/layout/cycle8"/>
    <dgm:cxn modelId="{6D088333-6102-44B8-9145-3A736B2302B5}" type="presParOf" srcId="{2F5EF811-28E6-4C43-AC18-6FC6E00A3CCB}" destId="{85C34EB6-A0DE-409F-B24E-A768B3FBE4F8}" srcOrd="5" destOrd="0" presId="urn:microsoft.com/office/officeart/2005/8/layout/cycle8"/>
    <dgm:cxn modelId="{40A8A9DA-0B24-4333-B740-250D6A82BACB}" type="presParOf" srcId="{2F5EF811-28E6-4C43-AC18-6FC6E00A3CCB}" destId="{01A16AE7-B787-4FF8-8425-E474EB306424}" srcOrd="6" destOrd="0" presId="urn:microsoft.com/office/officeart/2005/8/layout/cycle8"/>
    <dgm:cxn modelId="{EC953010-EF9E-44E5-90E5-D3EB337B0854}" type="presParOf" srcId="{2F5EF811-28E6-4C43-AC18-6FC6E00A3CCB}" destId="{06AABADC-1A31-429C-8498-1BA64ED6A9D8}" srcOrd="7" destOrd="0" presId="urn:microsoft.com/office/officeart/2005/8/layout/cycle8"/>
    <dgm:cxn modelId="{E0C389E1-C2E3-457A-998C-BA9A0738BFB9}" type="presParOf" srcId="{2F5EF811-28E6-4C43-AC18-6FC6E00A3CCB}" destId="{8C397233-4C71-48FE-BC5C-99B1D481814D}" srcOrd="8" destOrd="0" presId="urn:microsoft.com/office/officeart/2005/8/layout/cycle8"/>
    <dgm:cxn modelId="{168ACB31-E11A-4B0F-AAD3-8AD7C0CDAFB1}" type="presParOf" srcId="{2F5EF811-28E6-4C43-AC18-6FC6E00A3CCB}" destId="{DA096BAB-9F53-4A24-8E87-C4667C5E6C31}" srcOrd="9" destOrd="0" presId="urn:microsoft.com/office/officeart/2005/8/layout/cycle8"/>
    <dgm:cxn modelId="{99C9546E-343B-4D7D-9C90-494FF0606DC9}" type="presParOf" srcId="{2F5EF811-28E6-4C43-AC18-6FC6E00A3CCB}" destId="{3F4E6ADE-E035-45DF-BEEE-4250846AEEA1}" srcOrd="10" destOrd="0" presId="urn:microsoft.com/office/officeart/2005/8/layout/cycle8"/>
    <dgm:cxn modelId="{6D41CC55-0956-410B-ACDB-CBFDE1B2CB08}" type="presParOf" srcId="{2F5EF811-28E6-4C43-AC18-6FC6E00A3CCB}" destId="{C217C51F-E34F-494C-AD0F-BD74893E0DAD}" srcOrd="11" destOrd="0" presId="urn:microsoft.com/office/officeart/2005/8/layout/cycle8"/>
    <dgm:cxn modelId="{0C12A23D-09E9-4C7F-BE10-85C806D40F5F}" type="presParOf" srcId="{2F5EF811-28E6-4C43-AC18-6FC6E00A3CCB}" destId="{F32B771E-ECE4-4A3F-B8F2-6A25F41048B9}" srcOrd="12" destOrd="0" presId="urn:microsoft.com/office/officeart/2005/8/layout/cycle8"/>
    <dgm:cxn modelId="{85F18E75-80BC-4B6B-A12E-3A0B2809D229}" type="presParOf" srcId="{2F5EF811-28E6-4C43-AC18-6FC6E00A3CCB}" destId="{C9A2547B-9BD0-4D51-AAEA-9D4AC09DEEEB}" srcOrd="13" destOrd="0" presId="urn:microsoft.com/office/officeart/2005/8/layout/cycle8"/>
    <dgm:cxn modelId="{9D8BADBF-50CA-4FF0-90E4-EF7BD6EA089C}" type="presParOf" srcId="{2F5EF811-28E6-4C43-AC18-6FC6E00A3CCB}" destId="{58365F16-8F98-4C74-BA2D-7E90EF14496D}" srcOrd="14" destOrd="0" presId="urn:microsoft.com/office/officeart/2005/8/layout/cycle8"/>
    <dgm:cxn modelId="{AD2318CE-6461-455A-9DE4-E5BA7A028A43}" type="presParOf" srcId="{2F5EF811-28E6-4C43-AC18-6FC6E00A3CCB}" destId="{F75A280A-6F33-4661-A369-70CA427715E6}" srcOrd="15" destOrd="0" presId="urn:microsoft.com/office/officeart/2005/8/layout/cycle8"/>
    <dgm:cxn modelId="{E483DC5D-AD5C-4670-8526-A0535C5E1B20}" type="presParOf" srcId="{2F5EF811-28E6-4C43-AC18-6FC6E00A3CCB}" destId="{1F5C1F12-5ABA-4A2E-AB38-65919010F2F0}" srcOrd="16" destOrd="0" presId="urn:microsoft.com/office/officeart/2005/8/layout/cycle8"/>
    <dgm:cxn modelId="{4C74ECC6-8828-4E4A-A2BF-91A55E5324DC}" type="presParOf" srcId="{2F5EF811-28E6-4C43-AC18-6FC6E00A3CCB}" destId="{1B2E2B20-1B2C-4B27-A3E6-B3AFF625FD7A}" srcOrd="17" destOrd="0" presId="urn:microsoft.com/office/officeart/2005/8/layout/cycle8"/>
    <dgm:cxn modelId="{FAFF4A6C-6074-47F8-B9C3-60E7F57529E0}" type="presParOf" srcId="{2F5EF811-28E6-4C43-AC18-6FC6E00A3CCB}" destId="{2ED73810-59FC-499E-BB3F-F10E154F4824}" srcOrd="18" destOrd="0" presId="urn:microsoft.com/office/officeart/2005/8/layout/cycle8"/>
    <dgm:cxn modelId="{96CD2C70-E99D-441A-800A-FA033EAECF2F}" type="presParOf" srcId="{2F5EF811-28E6-4C43-AC18-6FC6E00A3CCB}" destId="{E5582E0D-2261-4713-B353-1B0185BB1F7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2FE35-2BE7-4D96-9DD0-ACCBB5DCD07F}">
      <dsp:nvSpPr>
        <dsp:cNvPr id="0" name=""/>
        <dsp:cNvSpPr/>
      </dsp:nvSpPr>
      <dsp:spPr>
        <a:xfrm>
          <a:off x="2045875" y="325829"/>
          <a:ext cx="4382652" cy="4382652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err="1" smtClean="0"/>
            <a:t>Forming</a:t>
          </a:r>
          <a:endParaRPr lang="en-US" sz="2600" kern="1200" dirty="0"/>
        </a:p>
      </dsp:txBody>
      <dsp:txXfrm>
        <a:off x="4372333" y="1234186"/>
        <a:ext cx="1617407" cy="1200011"/>
      </dsp:txXfrm>
    </dsp:sp>
    <dsp:sp modelId="{BDBE3D23-3E51-4853-8D41-92E31B86F972}">
      <dsp:nvSpPr>
        <dsp:cNvPr id="0" name=""/>
        <dsp:cNvSpPr/>
      </dsp:nvSpPr>
      <dsp:spPr>
        <a:xfrm>
          <a:off x="2045875" y="472961"/>
          <a:ext cx="4382652" cy="4382652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err="1" smtClean="0"/>
            <a:t>Storming</a:t>
          </a:r>
          <a:endParaRPr lang="en-US" sz="2600" kern="1200" dirty="0"/>
        </a:p>
      </dsp:txBody>
      <dsp:txXfrm>
        <a:off x="4372333" y="2747244"/>
        <a:ext cx="1617407" cy="1200011"/>
      </dsp:txXfrm>
    </dsp:sp>
    <dsp:sp modelId="{8C397233-4C71-48FE-BC5C-99B1D481814D}">
      <dsp:nvSpPr>
        <dsp:cNvPr id="0" name=""/>
        <dsp:cNvSpPr/>
      </dsp:nvSpPr>
      <dsp:spPr>
        <a:xfrm>
          <a:off x="1898743" y="472961"/>
          <a:ext cx="4382652" cy="4382652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err="1" smtClean="0"/>
            <a:t>Norming</a:t>
          </a:r>
          <a:endParaRPr lang="en-US" sz="2600" kern="1200" dirty="0"/>
        </a:p>
      </dsp:txBody>
      <dsp:txXfrm>
        <a:off x="2337530" y="2747244"/>
        <a:ext cx="1617407" cy="1200011"/>
      </dsp:txXfrm>
    </dsp:sp>
    <dsp:sp modelId="{F32B771E-ECE4-4A3F-B8F2-6A25F41048B9}">
      <dsp:nvSpPr>
        <dsp:cNvPr id="0" name=""/>
        <dsp:cNvSpPr/>
      </dsp:nvSpPr>
      <dsp:spPr>
        <a:xfrm>
          <a:off x="1898743" y="325829"/>
          <a:ext cx="4382652" cy="4382652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err="1" smtClean="0"/>
            <a:t>Performing</a:t>
          </a:r>
          <a:endParaRPr lang="en-US" sz="2600" kern="1200" dirty="0"/>
        </a:p>
      </dsp:txBody>
      <dsp:txXfrm>
        <a:off x="2337530" y="1234186"/>
        <a:ext cx="1617407" cy="1200011"/>
      </dsp:txXfrm>
    </dsp:sp>
    <dsp:sp modelId="{1F5C1F12-5ABA-4A2E-AB38-65919010F2F0}">
      <dsp:nvSpPr>
        <dsp:cNvPr id="0" name=""/>
        <dsp:cNvSpPr/>
      </dsp:nvSpPr>
      <dsp:spPr>
        <a:xfrm>
          <a:off x="1774568" y="54522"/>
          <a:ext cx="4925266" cy="4925266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2E2B20-1B2C-4B27-A3E6-B3AFF625FD7A}">
      <dsp:nvSpPr>
        <dsp:cNvPr id="0" name=""/>
        <dsp:cNvSpPr/>
      </dsp:nvSpPr>
      <dsp:spPr>
        <a:xfrm>
          <a:off x="1774568" y="201654"/>
          <a:ext cx="4925266" cy="4925266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ED73810-59FC-499E-BB3F-F10E154F4824}">
      <dsp:nvSpPr>
        <dsp:cNvPr id="0" name=""/>
        <dsp:cNvSpPr/>
      </dsp:nvSpPr>
      <dsp:spPr>
        <a:xfrm>
          <a:off x="1627436" y="201654"/>
          <a:ext cx="4925266" cy="4925266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582E0D-2261-4713-B353-1B0185BB1F71}">
      <dsp:nvSpPr>
        <dsp:cNvPr id="0" name=""/>
        <dsp:cNvSpPr/>
      </dsp:nvSpPr>
      <dsp:spPr>
        <a:xfrm>
          <a:off x="1627436" y="54522"/>
          <a:ext cx="4925266" cy="492526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2FE35-2BE7-4D96-9DD0-ACCBB5DCD07F}">
      <dsp:nvSpPr>
        <dsp:cNvPr id="0" name=""/>
        <dsp:cNvSpPr/>
      </dsp:nvSpPr>
      <dsp:spPr>
        <a:xfrm>
          <a:off x="2045875" y="325829"/>
          <a:ext cx="4382652" cy="4382652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err="1" smtClean="0"/>
            <a:t>Forming</a:t>
          </a:r>
          <a:endParaRPr lang="en-US" sz="2600" kern="1200" dirty="0"/>
        </a:p>
      </dsp:txBody>
      <dsp:txXfrm>
        <a:off x="4372333" y="1234186"/>
        <a:ext cx="1617407" cy="1200011"/>
      </dsp:txXfrm>
    </dsp:sp>
    <dsp:sp modelId="{BDBE3D23-3E51-4853-8D41-92E31B86F972}">
      <dsp:nvSpPr>
        <dsp:cNvPr id="0" name=""/>
        <dsp:cNvSpPr/>
      </dsp:nvSpPr>
      <dsp:spPr>
        <a:xfrm>
          <a:off x="2045875" y="472961"/>
          <a:ext cx="4382652" cy="4382652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err="1" smtClean="0"/>
            <a:t>Storming</a:t>
          </a:r>
          <a:endParaRPr lang="en-US" sz="2600" kern="1200" dirty="0"/>
        </a:p>
      </dsp:txBody>
      <dsp:txXfrm>
        <a:off x="4372333" y="2747244"/>
        <a:ext cx="1617407" cy="1200011"/>
      </dsp:txXfrm>
    </dsp:sp>
    <dsp:sp modelId="{8C397233-4C71-48FE-BC5C-99B1D481814D}">
      <dsp:nvSpPr>
        <dsp:cNvPr id="0" name=""/>
        <dsp:cNvSpPr/>
      </dsp:nvSpPr>
      <dsp:spPr>
        <a:xfrm>
          <a:off x="1898743" y="472961"/>
          <a:ext cx="4382652" cy="4382652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err="1" smtClean="0"/>
            <a:t>Norming</a:t>
          </a:r>
          <a:endParaRPr lang="en-US" sz="2600" kern="1200" dirty="0"/>
        </a:p>
      </dsp:txBody>
      <dsp:txXfrm>
        <a:off x="2337530" y="2747244"/>
        <a:ext cx="1617407" cy="1200011"/>
      </dsp:txXfrm>
    </dsp:sp>
    <dsp:sp modelId="{F32B771E-ECE4-4A3F-B8F2-6A25F41048B9}">
      <dsp:nvSpPr>
        <dsp:cNvPr id="0" name=""/>
        <dsp:cNvSpPr/>
      </dsp:nvSpPr>
      <dsp:spPr>
        <a:xfrm>
          <a:off x="1898743" y="325829"/>
          <a:ext cx="4382652" cy="4382652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err="1" smtClean="0"/>
            <a:t>Performing</a:t>
          </a:r>
          <a:endParaRPr lang="en-US" sz="2600" kern="1200" dirty="0"/>
        </a:p>
      </dsp:txBody>
      <dsp:txXfrm>
        <a:off x="2337530" y="1234186"/>
        <a:ext cx="1617407" cy="1200011"/>
      </dsp:txXfrm>
    </dsp:sp>
    <dsp:sp modelId="{1F5C1F12-5ABA-4A2E-AB38-65919010F2F0}">
      <dsp:nvSpPr>
        <dsp:cNvPr id="0" name=""/>
        <dsp:cNvSpPr/>
      </dsp:nvSpPr>
      <dsp:spPr>
        <a:xfrm>
          <a:off x="1774568" y="54522"/>
          <a:ext cx="4925266" cy="4925266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2E2B20-1B2C-4B27-A3E6-B3AFF625FD7A}">
      <dsp:nvSpPr>
        <dsp:cNvPr id="0" name=""/>
        <dsp:cNvSpPr/>
      </dsp:nvSpPr>
      <dsp:spPr>
        <a:xfrm>
          <a:off x="1774568" y="201654"/>
          <a:ext cx="4925266" cy="4925266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ED73810-59FC-499E-BB3F-F10E154F4824}">
      <dsp:nvSpPr>
        <dsp:cNvPr id="0" name=""/>
        <dsp:cNvSpPr/>
      </dsp:nvSpPr>
      <dsp:spPr>
        <a:xfrm>
          <a:off x="1627436" y="201654"/>
          <a:ext cx="4925266" cy="4925266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582E0D-2261-4713-B353-1B0185BB1F71}">
      <dsp:nvSpPr>
        <dsp:cNvPr id="0" name=""/>
        <dsp:cNvSpPr/>
      </dsp:nvSpPr>
      <dsp:spPr>
        <a:xfrm>
          <a:off x="1627436" y="54522"/>
          <a:ext cx="4925266" cy="492526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B7C6-5D14-488A-9AED-240C07DD2610}" type="datetimeFigureOut">
              <a:rPr lang="en-US" smtClean="0"/>
              <a:t>12/21/2012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3CC3-1234-4326-8353-84CCF37234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32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B7C6-5D14-488A-9AED-240C07DD2610}" type="datetimeFigureOut">
              <a:rPr lang="en-US" smtClean="0"/>
              <a:t>12/21/2012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3CC3-1234-4326-8353-84CCF37234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9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B7C6-5D14-488A-9AED-240C07DD2610}" type="datetimeFigureOut">
              <a:rPr lang="en-US" smtClean="0"/>
              <a:t>12/21/2012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3CC3-1234-4326-8353-84CCF37234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8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B7C6-5D14-488A-9AED-240C07DD2610}" type="datetimeFigureOut">
              <a:rPr lang="en-US" smtClean="0"/>
              <a:t>12/21/2012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3CC3-1234-4326-8353-84CCF37234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56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B7C6-5D14-488A-9AED-240C07DD2610}" type="datetimeFigureOut">
              <a:rPr lang="en-US" smtClean="0"/>
              <a:t>12/21/2012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3CC3-1234-4326-8353-84CCF37234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3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B7C6-5D14-488A-9AED-240C07DD2610}" type="datetimeFigureOut">
              <a:rPr lang="en-US" smtClean="0"/>
              <a:t>12/21/2012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3CC3-1234-4326-8353-84CCF37234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4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B7C6-5D14-488A-9AED-240C07DD2610}" type="datetimeFigureOut">
              <a:rPr lang="en-US" smtClean="0"/>
              <a:t>12/21/2012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3CC3-1234-4326-8353-84CCF37234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9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B7C6-5D14-488A-9AED-240C07DD2610}" type="datetimeFigureOut">
              <a:rPr lang="en-US" smtClean="0"/>
              <a:t>12/21/2012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3CC3-1234-4326-8353-84CCF37234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6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B7C6-5D14-488A-9AED-240C07DD2610}" type="datetimeFigureOut">
              <a:rPr lang="en-US" smtClean="0"/>
              <a:t>12/21/2012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3CC3-1234-4326-8353-84CCF37234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9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B7C6-5D14-488A-9AED-240C07DD2610}" type="datetimeFigureOut">
              <a:rPr lang="en-US" smtClean="0"/>
              <a:t>12/21/2012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3CC3-1234-4326-8353-84CCF37234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42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B7C6-5D14-488A-9AED-240C07DD2610}" type="datetimeFigureOut">
              <a:rPr lang="en-US" smtClean="0"/>
              <a:t>12/21/2012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3CC3-1234-4326-8353-84CCF37234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9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CB7C6-5D14-488A-9AED-240C07DD2610}" type="datetimeFigureOut">
              <a:rPr lang="en-US" smtClean="0"/>
              <a:t>12/21/2012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73CC3-1234-4326-8353-84CCF37234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1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txBody>
          <a:bodyPr>
            <a:normAutofit/>
          </a:bodyPr>
          <a:lstStyle/>
          <a:p>
            <a:r>
              <a:rPr lang="de-DE" sz="6600" dirty="0" smtClean="0"/>
              <a:t>„Ein Physiker kommt selten allein“</a:t>
            </a:r>
            <a:endParaRPr lang="en-US" sz="6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Magnus Schlösser</a:t>
            </a:r>
          </a:p>
          <a:p>
            <a:r>
              <a:rPr lang="de-DE" dirty="0" smtClean="0"/>
              <a:t>GK-Graduiertenworkshop Dez.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2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812715"/>
              </p:ext>
            </p:extLst>
          </p:nvPr>
        </p:nvGraphicFramePr>
        <p:xfrm>
          <a:off x="1678063" y="836712"/>
          <a:ext cx="7214416" cy="602381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461889"/>
                <a:gridCol w="2255193"/>
                <a:gridCol w="2497334"/>
              </a:tblGrid>
              <a:tr h="717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Rollenbeitrag</a:t>
                      </a:r>
                      <a:r>
                        <a:rPr lang="en-US" sz="2000" dirty="0" smtClean="0">
                          <a:effectLst/>
                        </a:rPr>
                        <a:t/>
                      </a:r>
                      <a:br>
                        <a:rPr lang="en-US" sz="2000" dirty="0" smtClean="0">
                          <a:effectLst/>
                        </a:rPr>
                      </a:br>
                      <a:r>
                        <a:rPr lang="en-US" sz="2000" dirty="0" err="1" smtClean="0">
                          <a:effectLst/>
                        </a:rPr>
                        <a:t>Stärken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Charakteristika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zulässige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Schwächen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799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bringt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Ideen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innovativer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Denker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unorthodoxes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Denken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fantasievoll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kreativ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oft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gedankenverloren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lässt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praktische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Aspekte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außer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Acht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6338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untersucht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Vorschläge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auf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Machbarkeit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wägt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kühl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nüchtern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strategisch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kritisch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scharfsinnig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mangelnde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Fähigkeit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zur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Inspiration,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wirkt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wenig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motivierend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633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liefert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Fachwissen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u. Information,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fachkompetente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Aufgabenbearbeitung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selbstbezogen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engagiert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Fachwissen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zählt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verliert sich oft in technischen Details, treibt</a:t>
                      </a:r>
                      <a:r>
                        <a:rPr lang="de-DE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nur die eigene Aufgabe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12" name="Picture 2" descr="http://www.belbin.com/content/images/1/1/494/1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1" y="1155581"/>
            <a:ext cx="1663065" cy="169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belbin.com/content/images/1/1/498/10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3" y="3088258"/>
            <a:ext cx="1663065" cy="169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www.belbin.com/content/images/1/1/501/10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98" y="5115381"/>
            <a:ext cx="1663065" cy="169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-3150" y="4299235"/>
            <a:ext cx="1856127" cy="49244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600" b="1" dirty="0" smtClean="0"/>
              <a:t>Beobachter</a:t>
            </a:r>
            <a:endParaRPr lang="en-US" sz="2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-3150" y="2463995"/>
            <a:ext cx="1663064" cy="4924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600" b="1" dirty="0" smtClean="0"/>
              <a:t>Erfinder</a:t>
            </a:r>
            <a:endParaRPr lang="en-US" sz="26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14997" y="6320293"/>
            <a:ext cx="2036723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600" b="1" dirty="0" smtClean="0"/>
              <a:t>Spezialist</a:t>
            </a:r>
            <a:endParaRPr lang="en-US" sz="26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2093597" y="188640"/>
            <a:ext cx="4956806" cy="553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3000" dirty="0" smtClean="0"/>
              <a:t>Wissensorientierte Teamrollen</a:t>
            </a:r>
            <a:endParaRPr lang="en-US" sz="3000" dirty="0"/>
          </a:p>
        </p:txBody>
      </p:sp>
      <p:sp>
        <p:nvSpPr>
          <p:cNvPr id="11" name="Textfeld 10"/>
          <p:cNvSpPr txBox="1"/>
          <p:nvPr/>
        </p:nvSpPr>
        <p:spPr>
          <a:xfrm>
            <a:off x="-24971" y="725746"/>
            <a:ext cx="1231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belbin.com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5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99182"/>
              </p:ext>
            </p:extLst>
          </p:nvPr>
        </p:nvGraphicFramePr>
        <p:xfrm>
          <a:off x="1678063" y="836712"/>
          <a:ext cx="7214416" cy="602381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461889"/>
                <a:gridCol w="2255193"/>
                <a:gridCol w="2497334"/>
              </a:tblGrid>
              <a:tr h="717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Rollenbeitrag</a:t>
                      </a:r>
                      <a:r>
                        <a:rPr lang="en-US" sz="2000" dirty="0" smtClean="0">
                          <a:effectLst/>
                        </a:rPr>
                        <a:t/>
                      </a:r>
                      <a:br>
                        <a:rPr lang="en-US" sz="2000" dirty="0" smtClean="0">
                          <a:effectLst/>
                        </a:rPr>
                      </a:br>
                      <a:r>
                        <a:rPr lang="en-US" sz="2000" dirty="0" err="1" smtClean="0">
                          <a:effectLst/>
                        </a:rPr>
                        <a:t>Stärken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Charakteristika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zulässige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Schwächen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79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</a:rPr>
                        <a:t>hat Mut, Hindernisse zu überwinden; bekämpft Ineffizienz und Trägheit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dynamisch, arbeitet gut unter Druck, hochaktiv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ungeduldig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neigt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Provokation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unaufmerksam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6338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setzt Pläne in die Tat um, Hohe</a:t>
                      </a:r>
                      <a:r>
                        <a:rPr lang="de-DE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Arbeitsleistung</a:t>
                      </a:r>
                      <a:endParaRPr lang="de-DE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diszipliniert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verlässlich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effektiv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pflichtbewusst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berechenbar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Unflexibel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b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wenig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kreativ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b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bei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neuen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Sachen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zögerlich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633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vermeidet Fehler, stellt optimale Ergebnisse sicher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gewissenhaft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pünktlich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ordentlich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überängstlich, delegiert ungern, Bedenkenträger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15" name="Picture 2" descr="http://www.belbin.com/content/images/1/1/497/1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5133"/>
            <a:ext cx="1663065" cy="169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belbin.com/content/images/1/1/495/10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2" y="5115381"/>
            <a:ext cx="1663065" cy="169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belbin.com/content/images/1/1/500/10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1" y="1259083"/>
            <a:ext cx="1663065" cy="169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-3150" y="4299235"/>
            <a:ext cx="1856127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600" b="1" dirty="0" smtClean="0"/>
              <a:t>Umsetzer</a:t>
            </a:r>
            <a:endParaRPr lang="en-US" sz="2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-3150" y="2463995"/>
            <a:ext cx="1663064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600" b="1" dirty="0" smtClean="0"/>
              <a:t>Macher</a:t>
            </a:r>
            <a:endParaRPr lang="en-US" sz="26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14997" y="6320293"/>
            <a:ext cx="2036723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600" b="1" dirty="0" smtClean="0"/>
              <a:t>Perfektionist</a:t>
            </a:r>
            <a:endParaRPr lang="en-US" sz="26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1981899" y="196305"/>
            <a:ext cx="5180201" cy="553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3000" dirty="0" err="1" smtClean="0">
                <a:solidFill>
                  <a:schemeClr val="tx1"/>
                </a:solidFill>
              </a:rPr>
              <a:t>Handlungorientierte</a:t>
            </a:r>
            <a:r>
              <a:rPr lang="de-DE" sz="3000" dirty="0" smtClean="0">
                <a:solidFill>
                  <a:schemeClr val="tx1"/>
                </a:solidFill>
              </a:rPr>
              <a:t> Teamrollen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-24971" y="725746"/>
            <a:ext cx="1231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belbin.com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43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0822708"/>
              </p:ext>
            </p:extLst>
          </p:nvPr>
        </p:nvGraphicFramePr>
        <p:xfrm>
          <a:off x="1678063" y="836712"/>
          <a:ext cx="7214416" cy="602381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461889"/>
                <a:gridCol w="2255193"/>
                <a:gridCol w="2497334"/>
              </a:tblGrid>
              <a:tr h="717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Rollenbeitrag</a:t>
                      </a:r>
                      <a:r>
                        <a:rPr lang="en-US" sz="2000" dirty="0" smtClean="0">
                          <a:effectLst/>
                        </a:rPr>
                        <a:t/>
                      </a:r>
                      <a:br>
                        <a:rPr lang="en-US" sz="2000" dirty="0" smtClean="0">
                          <a:effectLst/>
                        </a:rPr>
                      </a:br>
                      <a:r>
                        <a:rPr lang="en-US" sz="2000" dirty="0" err="1" smtClean="0">
                          <a:effectLst/>
                        </a:rPr>
                        <a:t>Stärken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Charakteristika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zulässige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Schwächen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79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entwickelt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</a:rPr>
                        <a:t>Kontakte</a:t>
                      </a:r>
                      <a:r>
                        <a:rPr lang="en-US" sz="1800" b="1" dirty="0" smtClean="0">
                          <a:effectLst/>
                        </a:rPr>
                        <a:t>, </a:t>
                      </a:r>
                      <a:r>
                        <a:rPr lang="en-US" sz="1800" b="1" dirty="0" err="1" smtClean="0">
                          <a:effectLst/>
                        </a:rPr>
                        <a:t>liebt</a:t>
                      </a:r>
                      <a:r>
                        <a:rPr lang="en-US" sz="1800" b="1" baseline="0" dirty="0" smtClean="0">
                          <a:effectLst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</a:rPr>
                        <a:t>Herausforderungen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kommunikativ</a:t>
                      </a:r>
                      <a:r>
                        <a:rPr lang="en-US" sz="1800" b="1" dirty="0">
                          <a:effectLst/>
                        </a:rPr>
                        <a:t>, </a:t>
                      </a:r>
                      <a:r>
                        <a:rPr lang="en-US" sz="1800" b="1" dirty="0" err="1" smtClean="0">
                          <a:effectLst/>
                        </a:rPr>
                        <a:t>extrovertiert</a:t>
                      </a:r>
                      <a:r>
                        <a:rPr lang="en-US" sz="1800" b="1" dirty="0" smtClean="0">
                          <a:effectLst/>
                        </a:rPr>
                        <a:t>, </a:t>
                      </a:r>
                      <a:r>
                        <a:rPr lang="en-US" sz="1800" b="1" dirty="0" err="1" smtClean="0">
                          <a:effectLst/>
                        </a:rPr>
                        <a:t>begeistert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oft </a:t>
                      </a:r>
                      <a:r>
                        <a:rPr lang="en-US" sz="1800" b="1" dirty="0" err="1">
                          <a:effectLst/>
                        </a:rPr>
                        <a:t>zu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</a:rPr>
                        <a:t>optimistisch</a:t>
                      </a:r>
                      <a:r>
                        <a:rPr lang="en-US" sz="1800" b="1" dirty="0" smtClean="0">
                          <a:effectLst/>
                        </a:rPr>
                        <a:t>, </a:t>
                      </a:r>
                      <a:r>
                        <a:rPr lang="en-US" sz="1800" b="1" dirty="0" err="1" smtClean="0">
                          <a:effectLst/>
                        </a:rPr>
                        <a:t>kann</a:t>
                      </a:r>
                      <a:r>
                        <a:rPr lang="en-US" sz="1800" b="1" dirty="0" smtClean="0">
                          <a:effectLst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</a:rPr>
                        <a:t>keine</a:t>
                      </a:r>
                      <a:r>
                        <a:rPr lang="en-US" sz="1800" b="1" dirty="0" smtClean="0">
                          <a:effectLst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</a:rPr>
                        <a:t>Routinearbeit</a:t>
                      </a:r>
                      <a:r>
                        <a:rPr lang="en-US" sz="1800" b="1" baseline="0" dirty="0" smtClean="0">
                          <a:effectLst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</a:rPr>
                        <a:t>erledigen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63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fördert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</a:rPr>
                        <a:t>Entscheidungsprozesse</a:t>
                      </a:r>
                      <a:r>
                        <a:rPr lang="en-US" sz="1800" b="1" dirty="0" smtClean="0">
                          <a:effectLst/>
                        </a:rPr>
                        <a:t>, </a:t>
                      </a:r>
                      <a:r>
                        <a:rPr lang="en-US" sz="1800" b="1" dirty="0" err="1" smtClean="0">
                          <a:effectLst/>
                        </a:rPr>
                        <a:t>Überblick</a:t>
                      </a:r>
                      <a:r>
                        <a:rPr lang="en-US" sz="1800" b="1" dirty="0" smtClean="0">
                          <a:effectLst/>
                        </a:rPr>
                        <a:t>,</a:t>
                      </a:r>
                      <a:r>
                        <a:rPr lang="en-US" sz="1800" b="1" baseline="0" dirty="0" smtClean="0">
                          <a:effectLst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</a:rPr>
                        <a:t>objektive</a:t>
                      </a:r>
                      <a:r>
                        <a:rPr lang="en-US" sz="1800" b="1" baseline="0" dirty="0" smtClean="0">
                          <a:effectLst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</a:rPr>
                        <a:t>Sicht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selbstsicher</a:t>
                      </a:r>
                      <a:r>
                        <a:rPr lang="en-US" sz="1800" b="1" dirty="0">
                          <a:effectLst/>
                        </a:rPr>
                        <a:t>, </a:t>
                      </a:r>
                      <a:r>
                        <a:rPr lang="en-US" sz="1800" b="1" dirty="0" err="1" smtClean="0">
                          <a:effectLst/>
                        </a:rPr>
                        <a:t>vertrauensvoll</a:t>
                      </a:r>
                      <a:r>
                        <a:rPr lang="en-US" sz="1800" b="1" dirty="0" smtClean="0">
                          <a:effectLst/>
                        </a:rPr>
                        <a:t>, </a:t>
                      </a:r>
                      <a:r>
                        <a:rPr lang="en-US" sz="1800" b="1" dirty="0" err="1" smtClean="0">
                          <a:effectLst/>
                        </a:rPr>
                        <a:t>wertschätzend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effectLst/>
                        </a:rPr>
                        <a:t>durchschnittliche</a:t>
                      </a:r>
                      <a:r>
                        <a:rPr lang="de-DE" sz="1800" b="1" baseline="0" dirty="0" smtClean="0">
                          <a:effectLst/>
                        </a:rPr>
                        <a:t> Kreativität und Fachkompetenz, wirkt ggf. </a:t>
                      </a:r>
                      <a:r>
                        <a:rPr lang="de-DE" sz="1800" b="1" dirty="0" smtClean="0">
                          <a:effectLst/>
                        </a:rPr>
                        <a:t>manipulierend 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63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</a:rPr>
                        <a:t>verbessert Kommunikation, baut Reibungsverluste </a:t>
                      </a:r>
                      <a:r>
                        <a:rPr lang="de-DE" sz="1800" b="1" dirty="0" smtClean="0">
                          <a:effectLst/>
                        </a:rPr>
                        <a:t>ab, fördert Teamgeist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kooperativ</a:t>
                      </a:r>
                      <a:r>
                        <a:rPr lang="en-US" sz="1800" b="1" dirty="0">
                          <a:effectLst/>
                        </a:rPr>
                        <a:t>, </a:t>
                      </a:r>
                      <a:r>
                        <a:rPr lang="en-US" sz="1800" b="1" dirty="0" err="1" smtClean="0">
                          <a:effectLst/>
                        </a:rPr>
                        <a:t>diplomatisch</a:t>
                      </a:r>
                      <a:r>
                        <a:rPr lang="en-US" sz="1800" b="1" dirty="0" smtClean="0">
                          <a:effectLst/>
                        </a:rPr>
                        <a:t>, </a:t>
                      </a:r>
                      <a:r>
                        <a:rPr lang="en-US" sz="1800" b="1" dirty="0" err="1" smtClean="0">
                          <a:effectLst/>
                        </a:rPr>
                        <a:t>sozial</a:t>
                      </a:r>
                      <a:r>
                        <a:rPr lang="en-US" sz="1800" b="1" dirty="0" smtClean="0">
                          <a:effectLst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</a:rPr>
                        <a:t>orientiert</a:t>
                      </a:r>
                      <a:r>
                        <a:rPr lang="en-US" sz="1800" b="1" dirty="0" smtClean="0">
                          <a:effectLst/>
                        </a:rPr>
                        <a:t>, </a:t>
                      </a:r>
                      <a:r>
                        <a:rPr lang="en-US" sz="1800" b="1" dirty="0" err="1" smtClean="0">
                          <a:effectLst/>
                        </a:rPr>
                        <a:t>hilfsbereit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unentschlossen</a:t>
                      </a:r>
                      <a:r>
                        <a:rPr lang="en-US" sz="1800" b="1" dirty="0">
                          <a:effectLst/>
                        </a:rPr>
                        <a:t> in </a:t>
                      </a:r>
                      <a:r>
                        <a:rPr lang="en-US" sz="1800" b="1" dirty="0" err="1">
                          <a:effectLst/>
                        </a:rPr>
                        <a:t>kritischen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</a:rPr>
                        <a:t>Situationen</a:t>
                      </a:r>
                      <a:r>
                        <a:rPr lang="en-US" sz="1800" b="1" dirty="0" smtClean="0">
                          <a:effectLst/>
                        </a:rPr>
                        <a:t>, </a:t>
                      </a:r>
                      <a:r>
                        <a:rPr lang="en-US" sz="1800" b="1" dirty="0" err="1" smtClean="0">
                          <a:effectLst/>
                        </a:rPr>
                        <a:t>konfliktscheu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6146" name="Picture 2" descr="http://www.belbin.com/content/images/1/1/496/10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0" y="2924944"/>
            <a:ext cx="1663065" cy="169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belbin.com/content/images/1/1/499/10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" y="980728"/>
            <a:ext cx="1663065" cy="169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belbin.com/content/images/1/1/502/10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7" y="4869160"/>
            <a:ext cx="1663065" cy="169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-3150" y="4299235"/>
            <a:ext cx="1856127" cy="4924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600" b="1" dirty="0" smtClean="0"/>
              <a:t>Koordinator</a:t>
            </a:r>
            <a:endParaRPr lang="en-US" sz="2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-3150" y="2463995"/>
            <a:ext cx="2270894" cy="49244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600" b="1" dirty="0" smtClean="0"/>
              <a:t>Weichensteller</a:t>
            </a:r>
            <a:endParaRPr lang="en-US" sz="26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14997" y="6320293"/>
            <a:ext cx="2036723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600" b="1" dirty="0" smtClean="0"/>
              <a:t>Teamarbeiter</a:t>
            </a:r>
            <a:endParaRPr lang="en-US" sz="26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1418476" y="188640"/>
            <a:ext cx="6307048" cy="55399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sz="3000" dirty="0" smtClean="0"/>
              <a:t>Kommunikationsorientierte Teamrollen</a:t>
            </a:r>
            <a:endParaRPr lang="en-US" sz="3000" dirty="0"/>
          </a:p>
        </p:txBody>
      </p:sp>
      <p:sp>
        <p:nvSpPr>
          <p:cNvPr id="12" name="Textfeld 11"/>
          <p:cNvSpPr txBox="1"/>
          <p:nvPr/>
        </p:nvSpPr>
        <p:spPr>
          <a:xfrm>
            <a:off x="-24971" y="725746"/>
            <a:ext cx="1231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belbin.com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3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Rollen im Team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Meistens: </a:t>
            </a:r>
            <a:r>
              <a:rPr lang="de-DE" sz="2800" b="1" dirty="0" smtClean="0"/>
              <a:t>Eine Rolle dominant. </a:t>
            </a:r>
          </a:p>
          <a:p>
            <a:r>
              <a:rPr lang="de-DE" sz="2800" dirty="0" smtClean="0"/>
              <a:t>Denken, Handeln, Fühlen aber durch Kombination von versch. geprägt</a:t>
            </a:r>
          </a:p>
          <a:p>
            <a:r>
              <a:rPr lang="de-DE" sz="2800" b="1" dirty="0" smtClean="0"/>
              <a:t>Teamrolle</a:t>
            </a:r>
            <a:r>
              <a:rPr lang="de-DE" sz="2800" dirty="0" smtClean="0"/>
              <a:t> stimmt im Idealfall mit der </a:t>
            </a:r>
            <a:r>
              <a:rPr lang="de-DE" sz="2800" b="1" dirty="0" smtClean="0"/>
              <a:t>formellen Rolle </a:t>
            </a:r>
            <a:r>
              <a:rPr lang="de-DE" sz="2800" dirty="0" smtClean="0"/>
              <a:t>überein (muss aber nicht)</a:t>
            </a:r>
          </a:p>
          <a:p>
            <a:r>
              <a:rPr lang="de-DE" sz="2800" b="1" dirty="0" smtClean="0"/>
              <a:t>(Er-)Kennen </a:t>
            </a:r>
            <a:r>
              <a:rPr lang="de-DE" sz="2800" dirty="0" smtClean="0"/>
              <a:t>der Teamrollen</a:t>
            </a:r>
            <a:br>
              <a:rPr lang="de-DE" sz="2800" dirty="0" smtClean="0"/>
            </a:br>
            <a:r>
              <a:rPr lang="de-DE" sz="2800" dirty="0" smtClean="0"/>
              <a:t>hilft sich selbst und die Mitglieder besser einzuschätzen.</a:t>
            </a:r>
            <a:endParaRPr lang="en-US" sz="2800" dirty="0"/>
          </a:p>
        </p:txBody>
      </p:sp>
      <p:pic>
        <p:nvPicPr>
          <p:cNvPr id="4" name="Picture 4" descr="C:\Users\Magnus\Documents\Geschäftlich\Sonstiges\GK-Doktorandenseminar2012\gruppen-rollen-h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89040"/>
            <a:ext cx="2989368" cy="288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850376" y="6488668"/>
            <a:ext cx="1231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belbin.com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19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Selbsteinschätzung!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90392" cy="4525963"/>
          </a:xfrm>
        </p:spPr>
        <p:txBody>
          <a:bodyPr/>
          <a:lstStyle/>
          <a:p>
            <a:r>
              <a:rPr lang="de-DE" dirty="0" smtClean="0"/>
              <a:t>Welche Rollen fülle ich am besten im Team aus?</a:t>
            </a:r>
          </a:p>
          <a:p>
            <a:r>
              <a:rPr lang="de-DE" dirty="0" smtClean="0"/>
              <a:t>Was für ein </a:t>
            </a:r>
            <a:r>
              <a:rPr lang="de-DE" dirty="0" err="1" smtClean="0"/>
              <a:t>Teamtyp</a:t>
            </a:r>
            <a:r>
              <a:rPr lang="de-DE" dirty="0" smtClean="0"/>
              <a:t> bin ich?</a:t>
            </a:r>
          </a:p>
          <a:p>
            <a:r>
              <a:rPr lang="de-DE" dirty="0" smtClean="0"/>
              <a:t>Was können andere im Team bei mir bemerken?</a:t>
            </a:r>
            <a:endParaRPr lang="en-US" dirty="0"/>
          </a:p>
        </p:txBody>
      </p:sp>
      <p:pic>
        <p:nvPicPr>
          <p:cNvPr id="4" name="Picture 4" descr="C:\Users\Magnus\Documents\Geschäftlich\Sonstiges\GK-Doktorandenseminar2012\gruppen-rollen-h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592" y="1772816"/>
            <a:ext cx="4480238" cy="432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673463" y="1340768"/>
            <a:ext cx="2228495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4400" dirty="0" smtClean="0"/>
              <a:t>?</a:t>
            </a:r>
            <a:endParaRPr lang="en-US" sz="34400" dirty="0"/>
          </a:p>
        </p:txBody>
      </p:sp>
      <p:sp>
        <p:nvSpPr>
          <p:cNvPr id="6" name="Textfeld 5"/>
          <p:cNvSpPr txBox="1"/>
          <p:nvPr/>
        </p:nvSpPr>
        <p:spPr>
          <a:xfrm>
            <a:off x="7850376" y="6488668"/>
            <a:ext cx="1231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belbin.com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5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Rollen im Team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pic>
        <p:nvPicPr>
          <p:cNvPr id="4" name="Picture 4" descr="C:\Users\Magnus\Documents\Geschäftlich\Sonstiges\GK-Doktorandenseminar2012\gruppen-rollen-h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89040"/>
            <a:ext cx="2989368" cy="288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2051720" y="1700808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smtClean="0"/>
              <a:t>Die Stärken der anderen kennen, respektieren und mit seinen eigenen Stärken zusätzlich stützen.</a:t>
            </a:r>
            <a:endParaRPr lang="en-US" sz="3200" dirty="0"/>
          </a:p>
        </p:txBody>
      </p:sp>
      <p:sp>
        <p:nvSpPr>
          <p:cNvPr id="6" name="Rechteck 5"/>
          <p:cNvSpPr/>
          <p:nvPr/>
        </p:nvSpPr>
        <p:spPr>
          <a:xfrm>
            <a:off x="755576" y="4581128"/>
            <a:ext cx="37828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BALANCE is key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850376" y="6488668"/>
            <a:ext cx="1231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belbin.com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57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54200" y="4868268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11266" name="Picture 2" descr="http://3.bp.blogspot.com/-8-a43zN3TME/UKxrltKCFRI/AAAAAAAAE9c/yFj2bsmN9vc/s1600/eistein-cosmo-co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3497"/>
            <a:ext cx="5372192" cy="5041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395536" y="4869160"/>
            <a:ext cx="2657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cosmo-code.blogspot.com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268" name="Picture 4" descr="http://www.katrin.kit.edu/img/collab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786"/>
            <a:ext cx="6624736" cy="4490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4521199" y="413444"/>
            <a:ext cx="1973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www.katrin.kit.edu</a:t>
            </a:r>
            <a:endParaRPr lang="en-US" dirty="0"/>
          </a:p>
        </p:txBody>
      </p:sp>
      <p:pic>
        <p:nvPicPr>
          <p:cNvPr id="11270" name="Picture 6" descr="http://msnbcmedia.msn.com/j/MSNBC/Components/Photo/_new/121010-coslog-higgs2-735p.photoblog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579096" cy="4934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3275856" y="1754932"/>
            <a:ext cx="1643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cdsweb.cern.ch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1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575" y="3685674"/>
            <a:ext cx="3624337" cy="3047014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Warum </a:t>
            </a:r>
            <a:r>
              <a:rPr lang="de-DE" b="1" dirty="0"/>
              <a:t>sind andere Teams erfolgreich, obwohl ihnen der Erfolg nicht zugetraut wurde?</a:t>
            </a:r>
            <a:endParaRPr lang="de-DE" dirty="0" smtClean="0"/>
          </a:p>
          <a:p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5292080" y="461343"/>
            <a:ext cx="36562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smtClean="0"/>
              <a:t>Warum sind Teams erfolglos, obwohl sie mit hoch-karätigen Team-</a:t>
            </a:r>
            <a:r>
              <a:rPr lang="de-DE" sz="3200" b="1" dirty="0" err="1" smtClean="0"/>
              <a:t>mitgliedern</a:t>
            </a:r>
            <a:r>
              <a:rPr lang="de-DE" sz="3200" b="1" dirty="0" smtClean="0"/>
              <a:t> besetzt sind? </a:t>
            </a:r>
          </a:p>
        </p:txBody>
      </p:sp>
      <p:pic>
        <p:nvPicPr>
          <p:cNvPr id="14338" name="Picture 2" descr="http://www.spox.com/de/sport/fussball/em/em-2012/1111/Bilder/em-2012-5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7204"/>
            <a:ext cx="4992490" cy="288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cicero.de/sites/default/files/field/image/77143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330" y="3501008"/>
            <a:ext cx="5057628" cy="323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6732240" y="3501008"/>
            <a:ext cx="2216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http://www.cicero.de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Könnten 2013 eine Große Koalition anführen: Peer Steinbrück (SPD) und Angela Merkel (CDU) (Quelle: dpa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670" y="4775510"/>
            <a:ext cx="2592288" cy="1957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3635896" y="467204"/>
            <a:ext cx="1544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fanclub.dfb.de</a:t>
            </a:r>
          </a:p>
        </p:txBody>
      </p:sp>
    </p:spTree>
    <p:extLst>
      <p:ext uri="{BB962C8B-B14F-4D97-AF65-F5344CB8AC3E}">
        <p14:creationId xmlns:p14="http://schemas.microsoft.com/office/powerpoint/2010/main" val="198961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7772400" cy="1470025"/>
          </a:xfrm>
        </p:spPr>
        <p:txBody>
          <a:bodyPr>
            <a:normAutofit/>
          </a:bodyPr>
          <a:lstStyle/>
          <a:p>
            <a:r>
              <a:rPr lang="de-DE" sz="6000" dirty="0" smtClean="0"/>
              <a:t>Was ist ein Team?</a:t>
            </a:r>
            <a:endParaRPr lang="en-US" sz="6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63688" y="4077072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Eine Gruppe von Menschen, die gemeinsame an </a:t>
            </a:r>
            <a:r>
              <a:rPr lang="de-DE" b="1" dirty="0" smtClean="0">
                <a:solidFill>
                  <a:schemeClr val="tx1"/>
                </a:solidFill>
              </a:rPr>
              <a:t>Zielen</a:t>
            </a:r>
            <a:r>
              <a:rPr lang="de-DE" dirty="0" smtClean="0">
                <a:solidFill>
                  <a:schemeClr val="tx1"/>
                </a:solidFill>
              </a:rPr>
              <a:t> arbeiten, dabei verschiedene </a:t>
            </a:r>
            <a:r>
              <a:rPr lang="de-DE" b="1" dirty="0" smtClean="0">
                <a:solidFill>
                  <a:schemeClr val="tx1"/>
                </a:solidFill>
              </a:rPr>
              <a:t>Rollen</a:t>
            </a:r>
            <a:r>
              <a:rPr lang="de-DE" dirty="0" smtClean="0">
                <a:solidFill>
                  <a:schemeClr val="tx1"/>
                </a:solidFill>
              </a:rPr>
              <a:t> übernehmen und miteinander </a:t>
            </a:r>
            <a:r>
              <a:rPr lang="de-DE" b="1" dirty="0" smtClean="0">
                <a:solidFill>
                  <a:schemeClr val="tx1"/>
                </a:solidFill>
              </a:rPr>
              <a:t>kommunizieren</a:t>
            </a:r>
            <a:r>
              <a:rPr lang="de-DE" dirty="0" smtClean="0">
                <a:solidFill>
                  <a:schemeClr val="tx1"/>
                </a:solidFill>
              </a:rPr>
              <a:t>, um so ihre Anstrengungen erfolgreich zu </a:t>
            </a:r>
            <a:r>
              <a:rPr lang="de-DE" b="1" dirty="0" smtClean="0">
                <a:solidFill>
                  <a:schemeClr val="tx1"/>
                </a:solidFill>
              </a:rPr>
              <a:t>koordinieren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facingthechallenge.nl/assets/images/teamrol/teamroll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3744416" cy="196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1268888" y="6488668"/>
            <a:ext cx="2181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facingthechallenge.nl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06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Phasen der Teamentwicklung</a:t>
            </a:r>
            <a:endParaRPr lang="en-US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099381"/>
              </p:ext>
            </p:extLst>
          </p:nvPr>
        </p:nvGraphicFramePr>
        <p:xfrm>
          <a:off x="390364" y="1235893"/>
          <a:ext cx="8363272" cy="521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150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Phasen der Teamentwicklung</a:t>
            </a:r>
            <a:endParaRPr lang="en-US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447853"/>
              </p:ext>
            </p:extLst>
          </p:nvPr>
        </p:nvGraphicFramePr>
        <p:xfrm>
          <a:off x="390364" y="1235893"/>
          <a:ext cx="8363272" cy="521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6444543" y="1428899"/>
            <a:ext cx="26994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erstes Zusammenkommen</a:t>
            </a:r>
            <a:br>
              <a:rPr lang="de-DE" b="1" dirty="0" smtClean="0"/>
            </a:br>
            <a:r>
              <a:rPr lang="de-DE" b="1" dirty="0" smtClean="0"/>
              <a:t>der Teammitglieder</a:t>
            </a:r>
          </a:p>
          <a:p>
            <a:r>
              <a:rPr lang="de-DE" b="1" dirty="0" smtClean="0">
                <a:sym typeface="Wingdings" pitchFamily="2" charset="2"/>
              </a:rPr>
              <a:t> </a:t>
            </a:r>
            <a:r>
              <a:rPr lang="de-DE" b="1" dirty="0" smtClean="0">
                <a:solidFill>
                  <a:srgbClr val="FF0000"/>
                </a:solidFill>
                <a:sym typeface="Wingdings" pitchFamily="2" charset="2"/>
              </a:rPr>
              <a:t>Unsicherheit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471927" y="5229200"/>
            <a:ext cx="25823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Unklarheiten über Rollen</a:t>
            </a:r>
            <a:br>
              <a:rPr lang="de-DE" b="1" dirty="0" smtClean="0"/>
            </a:br>
            <a:r>
              <a:rPr lang="de-DE" b="1" dirty="0" smtClean="0"/>
              <a:t>und Aufgaben</a:t>
            </a:r>
          </a:p>
          <a:p>
            <a:r>
              <a:rPr lang="de-DE" b="1" dirty="0" smtClean="0">
                <a:sym typeface="Wingdings" pitchFamily="2" charset="2"/>
              </a:rPr>
              <a:t> </a:t>
            </a:r>
            <a:r>
              <a:rPr lang="de-DE" b="1" dirty="0" smtClean="0">
                <a:solidFill>
                  <a:srgbClr val="FF0000"/>
                </a:solidFill>
                <a:sym typeface="Wingdings" pitchFamily="2" charset="2"/>
              </a:rPr>
              <a:t>Konflikte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31540" y="5229200"/>
            <a:ext cx="26701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Festlegen von Regeln</a:t>
            </a:r>
            <a:br>
              <a:rPr lang="de-DE" b="1" dirty="0" smtClean="0"/>
            </a:br>
            <a:r>
              <a:rPr lang="de-DE" b="1" dirty="0" smtClean="0"/>
              <a:t>und Definieren von Rollen</a:t>
            </a:r>
          </a:p>
          <a:p>
            <a:r>
              <a:rPr lang="de-DE" b="1" dirty="0" smtClean="0">
                <a:sym typeface="Wingdings" pitchFamily="2" charset="2"/>
              </a:rPr>
              <a:t> </a:t>
            </a:r>
            <a:r>
              <a:rPr lang="de-DE" b="1" dirty="0" smtClean="0">
                <a:solidFill>
                  <a:srgbClr val="FF0000"/>
                </a:solidFill>
                <a:sym typeface="Wingdings" pitchFamily="2" charset="2"/>
              </a:rPr>
              <a:t>Vertrautheit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46211" y="1428899"/>
            <a:ext cx="3016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Kooperative Zusammenarbeit</a:t>
            </a:r>
            <a:br>
              <a:rPr lang="de-DE" b="1" dirty="0" smtClean="0"/>
            </a:br>
            <a:r>
              <a:rPr lang="de-DE" b="1" dirty="0" smtClean="0"/>
              <a:t>und gute Kommunikation</a:t>
            </a:r>
          </a:p>
          <a:p>
            <a:r>
              <a:rPr lang="de-DE" b="1" dirty="0" smtClean="0">
                <a:sym typeface="Wingdings" pitchFamily="2" charset="2"/>
              </a:rPr>
              <a:t> </a:t>
            </a:r>
            <a:r>
              <a:rPr lang="de-DE" b="1" dirty="0" smtClean="0">
                <a:solidFill>
                  <a:srgbClr val="FF0000"/>
                </a:solidFill>
                <a:sym typeface="Wingdings" pitchFamily="2" charset="2"/>
              </a:rPr>
              <a:t>Produktivität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94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Rollen im Team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Wissenschaftliche Analyse von Teams in den 1970</a:t>
            </a:r>
            <a:br>
              <a:rPr lang="de-DE" sz="2400" dirty="0" smtClean="0"/>
            </a:br>
            <a:r>
              <a:rPr lang="de-DE" sz="2400" dirty="0" smtClean="0"/>
              <a:t> (Kriterien für Erfolg)</a:t>
            </a:r>
          </a:p>
          <a:p>
            <a:r>
              <a:rPr lang="de-DE" sz="2400" dirty="0" smtClean="0">
                <a:sym typeface="Wingdings" pitchFamily="2" charset="2"/>
              </a:rPr>
              <a:t> Modell von </a:t>
            </a:r>
            <a:r>
              <a:rPr lang="de-DE" sz="2400" b="1" dirty="0" smtClean="0">
                <a:sym typeface="Wingdings" pitchFamily="2" charset="2"/>
              </a:rPr>
              <a:t>Meredith </a:t>
            </a:r>
            <a:r>
              <a:rPr lang="de-DE" sz="2400" b="1" dirty="0" err="1" smtClean="0">
                <a:sym typeface="Wingdings" pitchFamily="2" charset="2"/>
              </a:rPr>
              <a:t>Belbin</a:t>
            </a:r>
            <a:endParaRPr lang="de-DE" sz="2400" b="1" dirty="0" smtClean="0">
              <a:sym typeface="Wingdings" pitchFamily="2" charset="2"/>
            </a:endParaRPr>
          </a:p>
          <a:p>
            <a:r>
              <a:rPr lang="de-DE" sz="2400" b="1" dirty="0" smtClean="0">
                <a:sym typeface="Wingdings" pitchFamily="2" charset="2"/>
              </a:rPr>
              <a:t>Teamrolle</a:t>
            </a:r>
            <a:r>
              <a:rPr lang="de-DE" sz="2400" dirty="0" smtClean="0">
                <a:sym typeface="Wingdings" pitchFamily="2" charset="2"/>
              </a:rPr>
              <a:t>: </a:t>
            </a:r>
            <a:r>
              <a:rPr lang="en-US" sz="2400" dirty="0" smtClean="0">
                <a:sym typeface="Wingdings" pitchFamily="2" charset="2"/>
              </a:rPr>
              <a:t>“A tendency to behave, contribute and interrelate with others in a particular way.”</a:t>
            </a:r>
          </a:p>
          <a:p>
            <a:r>
              <a:rPr lang="de-DE" sz="2400" b="1" dirty="0" smtClean="0">
                <a:sym typeface="Wingdings" pitchFamily="2" charset="2"/>
              </a:rPr>
              <a:t>Jede Rolle</a:t>
            </a:r>
            <a:r>
              <a:rPr lang="de-DE" sz="2400" dirty="0" smtClean="0">
                <a:sym typeface="Wingdings" pitchFamily="2" charset="2"/>
              </a:rPr>
              <a:t>: wichtige Beiträge für das Team</a:t>
            </a:r>
          </a:p>
          <a:p>
            <a:r>
              <a:rPr lang="de-DE" sz="2400" dirty="0" smtClean="0">
                <a:sym typeface="Wingdings" pitchFamily="2" charset="2"/>
              </a:rPr>
              <a:t>Aber auch erlaubte </a:t>
            </a:r>
            <a:r>
              <a:rPr lang="de-DE" sz="2400" b="1" dirty="0" smtClean="0">
                <a:sym typeface="Wingdings" pitchFamily="2" charset="2"/>
              </a:rPr>
              <a:t>Schwächen</a:t>
            </a:r>
          </a:p>
          <a:p>
            <a:r>
              <a:rPr lang="de-DE" sz="3600" b="1" dirty="0" smtClean="0">
                <a:sym typeface="Wingdings" pitchFamily="2" charset="2"/>
              </a:rPr>
              <a:t>„Balance </a:t>
            </a:r>
            <a:r>
              <a:rPr lang="de-DE" sz="3600" b="1" dirty="0" err="1" smtClean="0">
                <a:sym typeface="Wingdings" pitchFamily="2" charset="2"/>
              </a:rPr>
              <a:t>is</a:t>
            </a:r>
            <a:r>
              <a:rPr lang="de-DE" sz="3600" b="1" dirty="0" smtClean="0">
                <a:sym typeface="Wingdings" pitchFamily="2" charset="2"/>
              </a:rPr>
              <a:t> </a:t>
            </a:r>
            <a:r>
              <a:rPr lang="de-DE" sz="3600" b="1" dirty="0" err="1" smtClean="0">
                <a:sym typeface="Wingdings" pitchFamily="2" charset="2"/>
              </a:rPr>
              <a:t>the</a:t>
            </a:r>
            <a:r>
              <a:rPr lang="de-DE" sz="3600" b="1" dirty="0" smtClean="0">
                <a:sym typeface="Wingdings" pitchFamily="2" charset="2"/>
              </a:rPr>
              <a:t> </a:t>
            </a:r>
            <a:r>
              <a:rPr lang="de-DE" sz="3600" b="1" dirty="0" err="1" smtClean="0">
                <a:sym typeface="Wingdings" pitchFamily="2" charset="2"/>
              </a:rPr>
              <a:t>key</a:t>
            </a:r>
            <a:r>
              <a:rPr lang="de-DE" sz="3600" b="1" dirty="0" smtClean="0">
                <a:sym typeface="Wingdings" pitchFamily="2" charset="2"/>
              </a:rPr>
              <a:t>“</a:t>
            </a:r>
            <a:endParaRPr lang="en-US" sz="3600" b="1" dirty="0"/>
          </a:p>
        </p:txBody>
      </p:sp>
      <p:pic>
        <p:nvPicPr>
          <p:cNvPr id="4" name="Picture 4" descr="C:\Users\Magnus\Documents\Geschäftlich\Sonstiges\GK-Doktorandenseminar2012\gruppen-rollen-h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532" y="3906898"/>
            <a:ext cx="2989368" cy="288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850376" y="6488668"/>
            <a:ext cx="1231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belbin.com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4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Magnus\Documents\Geschäftlich\Sonstiges\GK-Doktorandenseminar2012\gruppen-rollen-h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362" y="325287"/>
            <a:ext cx="6425998" cy="620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292080" y="125232"/>
            <a:ext cx="17281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dirty="0" smtClean="0"/>
              <a:t>Erfinder</a:t>
            </a:r>
            <a:endParaRPr lang="en-US" sz="26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7164288" y="1597287"/>
            <a:ext cx="19171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dirty="0" smtClean="0"/>
              <a:t>Beobachter</a:t>
            </a:r>
            <a:endParaRPr lang="en-US" sz="26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7596336" y="3429000"/>
            <a:ext cx="17281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dirty="0" smtClean="0"/>
              <a:t>Spezialist</a:t>
            </a:r>
            <a:endParaRPr lang="en-US" sz="2600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6588224" y="5589240"/>
            <a:ext cx="17281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dirty="0" smtClean="0"/>
              <a:t>Umsetzer</a:t>
            </a:r>
            <a:endParaRPr lang="en-US" sz="26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1475656" y="5400341"/>
            <a:ext cx="17281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dirty="0" smtClean="0"/>
              <a:t>Macher</a:t>
            </a:r>
            <a:endParaRPr lang="en-US" sz="26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3419872" y="6381328"/>
            <a:ext cx="23589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 smtClean="0"/>
              <a:t>Perfektionist</a:t>
            </a:r>
            <a:endParaRPr lang="en-US" sz="26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0" y="3872661"/>
            <a:ext cx="19077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dirty="0" smtClean="0"/>
              <a:t>Koordinator</a:t>
            </a:r>
            <a:endParaRPr lang="en-US" sz="2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7850376" y="6488668"/>
            <a:ext cx="1231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belbin.com</a:t>
            </a:r>
            <a:endParaRPr lang="en-US" dirty="0"/>
          </a:p>
        </p:txBody>
      </p:sp>
      <p:sp>
        <p:nvSpPr>
          <p:cNvPr id="21" name="Textfeld 20"/>
          <p:cNvSpPr txBox="1"/>
          <p:nvPr/>
        </p:nvSpPr>
        <p:spPr>
          <a:xfrm>
            <a:off x="1728192" y="163916"/>
            <a:ext cx="25202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dirty="0" smtClean="0"/>
              <a:t>Weichensteller</a:t>
            </a:r>
            <a:endParaRPr lang="en-US" sz="2600" b="1" dirty="0"/>
          </a:p>
        </p:txBody>
      </p:sp>
      <p:sp>
        <p:nvSpPr>
          <p:cNvPr id="22" name="Textfeld 21"/>
          <p:cNvSpPr txBox="1"/>
          <p:nvPr/>
        </p:nvSpPr>
        <p:spPr>
          <a:xfrm>
            <a:off x="107504" y="1633514"/>
            <a:ext cx="22234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dirty="0" smtClean="0"/>
              <a:t>Teamarbeiter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53280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Magnus\Documents\Geschäftlich\Sonstiges\GK-Doktorandenseminar2012\gruppen-rollen-h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362" y="325287"/>
            <a:ext cx="6425998" cy="620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292080" y="125232"/>
            <a:ext cx="17281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dirty="0" smtClean="0"/>
              <a:t>Erfinder</a:t>
            </a:r>
            <a:endParaRPr lang="en-US" sz="26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7164288" y="1597287"/>
            <a:ext cx="19171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dirty="0" smtClean="0"/>
              <a:t>Beobachter</a:t>
            </a:r>
            <a:endParaRPr lang="en-US" sz="26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7596336" y="3429000"/>
            <a:ext cx="17281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dirty="0" smtClean="0"/>
              <a:t>Spezialist</a:t>
            </a:r>
            <a:endParaRPr lang="en-US" sz="2600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6588224" y="5589240"/>
            <a:ext cx="17281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dirty="0" smtClean="0"/>
              <a:t>Umsetzer</a:t>
            </a:r>
            <a:endParaRPr lang="en-US" sz="26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1475656" y="5400341"/>
            <a:ext cx="17281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dirty="0" smtClean="0"/>
              <a:t>Macher</a:t>
            </a:r>
            <a:endParaRPr lang="en-US" sz="26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3419872" y="6381328"/>
            <a:ext cx="23589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 smtClean="0"/>
              <a:t>Perfektionist</a:t>
            </a:r>
            <a:endParaRPr lang="en-US" sz="26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0" y="3872661"/>
            <a:ext cx="19077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dirty="0" smtClean="0"/>
              <a:t>Koordinator</a:t>
            </a:r>
            <a:endParaRPr lang="en-US" sz="2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7850376" y="6488668"/>
            <a:ext cx="1231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belbin.com</a:t>
            </a:r>
            <a:endParaRPr lang="en-US" dirty="0"/>
          </a:p>
        </p:txBody>
      </p:sp>
      <p:sp>
        <p:nvSpPr>
          <p:cNvPr id="21" name="Textfeld 20"/>
          <p:cNvSpPr txBox="1"/>
          <p:nvPr/>
        </p:nvSpPr>
        <p:spPr>
          <a:xfrm>
            <a:off x="1728192" y="163916"/>
            <a:ext cx="25202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dirty="0" smtClean="0"/>
              <a:t>Weichensteller</a:t>
            </a:r>
            <a:endParaRPr lang="en-US" sz="2600" b="1" dirty="0"/>
          </a:p>
        </p:txBody>
      </p:sp>
      <p:sp>
        <p:nvSpPr>
          <p:cNvPr id="22" name="Textfeld 21"/>
          <p:cNvSpPr txBox="1"/>
          <p:nvPr/>
        </p:nvSpPr>
        <p:spPr>
          <a:xfrm>
            <a:off x="107504" y="1633514"/>
            <a:ext cx="22234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dirty="0" smtClean="0"/>
              <a:t>Teamarbeiter</a:t>
            </a:r>
            <a:endParaRPr lang="en-US" sz="2600" b="1" dirty="0"/>
          </a:p>
        </p:txBody>
      </p:sp>
      <p:sp>
        <p:nvSpPr>
          <p:cNvPr id="13" name="Kreis 12"/>
          <p:cNvSpPr/>
          <p:nvPr/>
        </p:nvSpPr>
        <p:spPr>
          <a:xfrm>
            <a:off x="1691680" y="494148"/>
            <a:ext cx="5760640" cy="5760640"/>
          </a:xfrm>
          <a:prstGeom prst="pie">
            <a:avLst>
              <a:gd name="adj1" fmla="val 9062989"/>
              <a:gd name="adj2" fmla="val 16142157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Kreis 19"/>
          <p:cNvSpPr/>
          <p:nvPr/>
        </p:nvSpPr>
        <p:spPr>
          <a:xfrm>
            <a:off x="1763688" y="548680"/>
            <a:ext cx="5760640" cy="5760640"/>
          </a:xfrm>
          <a:prstGeom prst="pie">
            <a:avLst>
              <a:gd name="adj1" fmla="val 1816034"/>
              <a:gd name="adj2" fmla="val 9035668"/>
            </a:avLst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Kreis 22"/>
          <p:cNvSpPr/>
          <p:nvPr/>
        </p:nvSpPr>
        <p:spPr>
          <a:xfrm>
            <a:off x="1777336" y="476672"/>
            <a:ext cx="5760640" cy="5760640"/>
          </a:xfrm>
          <a:prstGeom prst="pie">
            <a:avLst>
              <a:gd name="adj1" fmla="val 16182885"/>
              <a:gd name="adj2" fmla="val 1805791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 rot="18900000">
            <a:off x="1041145" y="2053681"/>
            <a:ext cx="3471848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2400" dirty="0" smtClean="0"/>
              <a:t>Kommunikationsorientiert</a:t>
            </a:r>
            <a:endParaRPr lang="en-US" sz="2400" dirty="0"/>
          </a:p>
        </p:txBody>
      </p:sp>
      <p:sp>
        <p:nvSpPr>
          <p:cNvPr id="25" name="Textfeld 24"/>
          <p:cNvSpPr txBox="1"/>
          <p:nvPr/>
        </p:nvSpPr>
        <p:spPr>
          <a:xfrm>
            <a:off x="3284724" y="5185182"/>
            <a:ext cx="2574551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chemeClr val="tx1"/>
                </a:solidFill>
              </a:rPr>
              <a:t>Handlungorientiert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 rot="2700000">
            <a:off x="5206356" y="1707232"/>
            <a:ext cx="2395528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2400" dirty="0" smtClean="0"/>
              <a:t>Wissensorientiert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116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455</Words>
  <Application>Microsoft Office PowerPoint</Application>
  <PresentationFormat>Bildschirmpräsentation (4:3)</PresentationFormat>
  <Paragraphs>129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</vt:lpstr>
      <vt:lpstr>„Ein Physiker kommt selten allein“</vt:lpstr>
      <vt:lpstr>PowerPoint-Präsentation</vt:lpstr>
      <vt:lpstr>PowerPoint-Präsentation</vt:lpstr>
      <vt:lpstr>Was ist ein Team?</vt:lpstr>
      <vt:lpstr>Phasen der Teamentwicklung</vt:lpstr>
      <vt:lpstr>Phasen der Teamentwicklung</vt:lpstr>
      <vt:lpstr>Rollen im Team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Rollen im Team</vt:lpstr>
      <vt:lpstr>Selbsteinschätzung!</vt:lpstr>
      <vt:lpstr>Rollen im Team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Magnus Schlösser</dc:creator>
  <cp:lastModifiedBy>Magnus Schlösser</cp:lastModifiedBy>
  <cp:revision>26</cp:revision>
  <dcterms:created xsi:type="dcterms:W3CDTF">2012-12-09T14:35:57Z</dcterms:created>
  <dcterms:modified xsi:type="dcterms:W3CDTF">2012-12-21T09:24:54Z</dcterms:modified>
</cp:coreProperties>
</file>