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62" r:id="rId3"/>
    <p:sldId id="265" r:id="rId4"/>
    <p:sldId id="264" r:id="rId5"/>
    <p:sldId id="266" r:id="rId6"/>
    <p:sldId id="268" r:id="rId7"/>
    <p:sldId id="267" r:id="rId8"/>
    <p:sldId id="294" r:id="rId9"/>
    <p:sldId id="269" r:id="rId10"/>
    <p:sldId id="312" r:id="rId11"/>
    <p:sldId id="311" r:id="rId12"/>
    <p:sldId id="296" r:id="rId13"/>
    <p:sldId id="313" r:id="rId14"/>
    <p:sldId id="305" r:id="rId15"/>
    <p:sldId id="310" r:id="rId16"/>
    <p:sldId id="292" r:id="rId17"/>
    <p:sldId id="270" r:id="rId18"/>
    <p:sldId id="319" r:id="rId19"/>
    <p:sldId id="271" r:id="rId20"/>
    <p:sldId id="279" r:id="rId21"/>
    <p:sldId id="320" r:id="rId22"/>
    <p:sldId id="272" r:id="rId23"/>
    <p:sldId id="309" r:id="rId24"/>
    <p:sldId id="318" r:id="rId25"/>
    <p:sldId id="300" r:id="rId26"/>
    <p:sldId id="257" r:id="rId27"/>
    <p:sldId id="308" r:id="rId28"/>
    <p:sldId id="261" r:id="rId29"/>
    <p:sldId id="258" r:id="rId30"/>
    <p:sldId id="304" r:id="rId31"/>
    <p:sldId id="317" r:id="rId32"/>
    <p:sldId id="315" r:id="rId33"/>
    <p:sldId id="316" r:id="rId34"/>
    <p:sldId id="275" r:id="rId35"/>
    <p:sldId id="286" r:id="rId36"/>
    <p:sldId id="298" r:id="rId37"/>
    <p:sldId id="280" r:id="rId38"/>
    <p:sldId id="282" r:id="rId39"/>
    <p:sldId id="276" r:id="rId4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99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1" autoAdjust="0"/>
    <p:restoredTop sz="96121" autoAdjust="0"/>
  </p:normalViewPr>
  <p:slideViewPr>
    <p:cSldViewPr>
      <p:cViewPr>
        <p:scale>
          <a:sx n="50" d="100"/>
          <a:sy n="50" d="100"/>
        </p:scale>
        <p:origin x="-102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637" y="-67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9B0EE-321C-43CE-B0E0-5477A996D512}" type="datetimeFigureOut">
              <a:rPr lang="en-US" smtClean="0"/>
              <a:t>12/12/2010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8AD1B-A45D-433D-8C46-D92CEB8838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D4406-7054-4EDB-A7F7-B6C7EEA11371}" type="datetimeFigureOut">
              <a:rPr lang="en-US" smtClean="0"/>
              <a:pPr/>
              <a:t>12/12/2010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87750-720D-4B25-8ECF-8273C9F2E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7750-720D-4B25-8ECF-8273C9F2E2C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7750-720D-4B25-8ECF-8273C9F2E2C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D8105-74EA-4B8B-B614-0E685DAE6D55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FDD80-02B1-43B4-BD60-F7B7DEABA707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A8DD-6BE1-4019-9D15-531767EC0ADB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7275-2309-40C1-B922-2CC9040F8255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069D-315C-4D1C-AC9B-0848A647F20A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E7D7-944E-4D1D-B240-EB2C0AD085DF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5472-1AE5-4632-BED3-5339C782F3FA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B2FDB-316A-4E11-B25F-9D26DD1B184C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1B17-91D4-4AA3-BBB8-0A85C7A55306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5DB88-0931-4C8A-B6FB-A8C0A492A1C2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08FB1-3781-42EF-A2F5-B57F6ABE35E8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B0DF8-025B-419F-9AF8-D3E26B45AD2D}" type="datetime1">
              <a:rPr lang="en-US" smtClean="0"/>
              <a:pPr/>
              <a:t>12/12/2010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smtClean="0"/>
              <a:t>H.Schopper, 50. Jahrestag für Kern-und Teilchenphysik at KIT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80510-01D6-4C27-972D-9BF746B28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karlsruhe.topstadt.de/bild.php?photo=Die_Pyramide_auf_dem_Marktplatz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zk.de/ipe" TargetMode="External"/><Relationship Id="rId2" Type="http://schemas.openxmlformats.org/officeDocument/2006/relationships/hyperlink" Target="http://www.fzk.de/itp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cc.kit.edu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ms.web.cern.ch/cms/News/2010/FirstZs-HeavyIons/HI-ZMM-150590-183-776435.pn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656183"/>
          </a:xfrm>
        </p:spPr>
        <p:txBody>
          <a:bodyPr>
            <a:normAutofit/>
          </a:bodyPr>
          <a:lstStyle/>
          <a:p>
            <a:r>
              <a:rPr lang="de-CH" dirty="0" smtClean="0"/>
              <a:t>Von den  Atomkernen</a:t>
            </a:r>
            <a:br>
              <a:rPr lang="de-CH" dirty="0" smtClean="0"/>
            </a:br>
            <a:r>
              <a:rPr lang="de-CH" dirty="0" smtClean="0"/>
              <a:t> in den Mikro- und Makrokosmos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20889"/>
            <a:ext cx="6400800" cy="792088"/>
          </a:xfrm>
        </p:spPr>
        <p:txBody>
          <a:bodyPr>
            <a:normAutofit/>
          </a:bodyPr>
          <a:lstStyle/>
          <a:p>
            <a:r>
              <a:rPr lang="de-CH" b="1" dirty="0" smtClean="0"/>
              <a:t>Aus den Ruinen zum KIT-CETA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59833" y="4221088"/>
            <a:ext cx="2729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smtClean="0"/>
              <a:t>Herwig Schopper</a:t>
            </a:r>
            <a:endParaRPr lang="en-US" sz="2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195736" y="6453336"/>
            <a:ext cx="4544144" cy="241001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5736" y="5661248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solidFill>
                  <a:srgbClr val="FF0000"/>
                </a:solidFill>
              </a:rPr>
              <a:t>Talk in German, </a:t>
            </a:r>
            <a:r>
              <a:rPr lang="de-CH" sz="2400" b="1" dirty="0" err="1" smtClean="0">
                <a:solidFill>
                  <a:srgbClr val="FF0000"/>
                </a:solidFill>
              </a:rPr>
              <a:t>slides</a:t>
            </a:r>
            <a:r>
              <a:rPr lang="de-CH" sz="2400" b="1" dirty="0" smtClean="0">
                <a:solidFill>
                  <a:srgbClr val="FF0000"/>
                </a:solidFill>
              </a:rPr>
              <a:t> in English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de-CH" sz="3200" b="1" dirty="0" err="1" smtClean="0">
                <a:solidFill>
                  <a:srgbClr val="00B050"/>
                </a:solidFill>
              </a:rPr>
              <a:t>Circular</a:t>
            </a:r>
            <a:r>
              <a:rPr lang="de-CH" sz="3200" b="1" dirty="0" smtClean="0">
                <a:solidFill>
                  <a:srgbClr val="00B050"/>
                </a:solidFill>
              </a:rPr>
              <a:t> </a:t>
            </a:r>
            <a:r>
              <a:rPr lang="de-CH" sz="3200" b="1" dirty="0" err="1" smtClean="0">
                <a:solidFill>
                  <a:srgbClr val="00B050"/>
                </a:solidFill>
              </a:rPr>
              <a:t>polarisation</a:t>
            </a:r>
            <a:r>
              <a:rPr lang="de-CH" sz="3200" b="1" dirty="0" smtClean="0">
                <a:solidFill>
                  <a:srgbClr val="00B050"/>
                </a:solidFill>
              </a:rPr>
              <a:t> </a:t>
            </a:r>
            <a:r>
              <a:rPr lang="de-CH" sz="3200" b="1" dirty="0" err="1" smtClean="0">
                <a:solidFill>
                  <a:srgbClr val="00B050"/>
                </a:solidFill>
              </a:rPr>
              <a:t>of</a:t>
            </a:r>
            <a:r>
              <a:rPr lang="de-CH" sz="3200" b="1" dirty="0" smtClean="0">
                <a:solidFill>
                  <a:srgbClr val="00B050"/>
                </a:solidFill>
              </a:rPr>
              <a:t> </a:t>
            </a:r>
            <a:r>
              <a:rPr lang="de-CH" sz="3200" b="1" dirty="0" smtClean="0">
                <a:solidFill>
                  <a:srgbClr val="FF0000"/>
                </a:solidFill>
              </a:rPr>
              <a:t>Internal</a:t>
            </a:r>
            <a:r>
              <a:rPr lang="de-CH" sz="3200" b="1" dirty="0" smtClean="0">
                <a:solidFill>
                  <a:srgbClr val="00B050"/>
                </a:solidFill>
              </a:rPr>
              <a:t> Bremsstrahlung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63688" y="6356351"/>
            <a:ext cx="4760168" cy="501649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5576" y="14127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2400" b="1" dirty="0" err="1" smtClean="0"/>
              <a:t>following</a:t>
            </a:r>
            <a:endParaRPr lang="de-CH" sz="2400" b="1" dirty="0" smtClean="0"/>
          </a:p>
          <a:p>
            <a:pPr lvl="1">
              <a:buFont typeface="Wingdings" pitchFamily="2" charset="2"/>
              <a:buChar char="Ø"/>
            </a:pPr>
            <a:r>
              <a:rPr lang="de-CH" sz="2400" b="1" dirty="0" smtClean="0"/>
              <a:t>  </a:t>
            </a:r>
            <a:r>
              <a:rPr lang="de-CH" sz="2400" b="1" dirty="0" err="1" smtClean="0"/>
              <a:t>beta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decay</a:t>
            </a:r>
            <a:endParaRPr lang="de-CH" sz="2400" b="1" dirty="0" smtClean="0"/>
          </a:p>
          <a:p>
            <a:pPr lvl="1">
              <a:buFont typeface="Wingdings" pitchFamily="2" charset="2"/>
              <a:buChar char="Ø"/>
            </a:pPr>
            <a:r>
              <a:rPr lang="de-CH" sz="2400" b="1" dirty="0" smtClean="0"/>
              <a:t>  K </a:t>
            </a:r>
            <a:r>
              <a:rPr lang="de-CH" sz="2400" b="1" dirty="0" err="1" smtClean="0"/>
              <a:t>capture</a:t>
            </a:r>
            <a:r>
              <a:rPr lang="de-CH" sz="2400" b="1" dirty="0" smtClean="0"/>
              <a:t> </a:t>
            </a:r>
            <a:endParaRPr lang="en-US" sz="2400" b="1" dirty="0"/>
          </a:p>
        </p:txBody>
      </p:sp>
      <p:pic>
        <p:nvPicPr>
          <p:cNvPr id="123906" name="Picture 2" descr="C:\MzDocuments\Photos\Karlsruhe\InternalBS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212976"/>
            <a:ext cx="4208961" cy="2624063"/>
          </a:xfrm>
          <a:prstGeom prst="rect">
            <a:avLst/>
          </a:prstGeom>
          <a:noFill/>
        </p:spPr>
      </p:pic>
      <p:pic>
        <p:nvPicPr>
          <p:cNvPr id="123907" name="Picture 3" descr="C:\MzDocuments\Photos\Karlsruhe\ExternalBS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84783"/>
            <a:ext cx="3581568" cy="439248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11960" y="6021288"/>
            <a:ext cx="338437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b="1" dirty="0" err="1" smtClean="0"/>
              <a:t>Many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publications</a:t>
            </a:r>
            <a:endParaRPr lang="en-US" sz="24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47864" y="2420888"/>
            <a:ext cx="2304256" cy="14401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16200000" flipH="1">
            <a:off x="3059832" y="3068960"/>
            <a:ext cx="1080120" cy="504056"/>
          </a:xfrm>
          <a:prstGeom prst="bentConnector3">
            <a:avLst>
              <a:gd name="adj1" fmla="val -794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67744" y="31409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100 % </a:t>
            </a:r>
            <a:r>
              <a:rPr lang="en-US" b="1" dirty="0" err="1" smtClean="0"/>
              <a:t>polarised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632848" cy="1066130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de-CH" sz="3600" b="1" dirty="0" smtClean="0"/>
              <a:t>Other </a:t>
            </a:r>
            <a:r>
              <a:rPr lang="de-CH" sz="3600" b="1" dirty="0" err="1" smtClean="0"/>
              <a:t>activities</a:t>
            </a:r>
            <a:r>
              <a:rPr lang="de-CH" sz="3600" b="1" dirty="0" smtClean="0"/>
              <a:t> in </a:t>
            </a:r>
            <a:r>
              <a:rPr lang="de-CH" sz="3600" b="1" dirty="0" err="1" smtClean="0"/>
              <a:t>nuclear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physics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9552" y="1772816"/>
            <a:ext cx="4032448" cy="34163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CH" sz="2800" b="1" dirty="0" err="1" smtClean="0">
                <a:solidFill>
                  <a:srgbClr val="009900"/>
                </a:solidFill>
              </a:rPr>
              <a:t>Nuclear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reactions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using</a:t>
            </a:r>
            <a:r>
              <a:rPr lang="de-CH" sz="2800" b="1" dirty="0" smtClean="0">
                <a:solidFill>
                  <a:srgbClr val="009900"/>
                </a:solidFill>
              </a:rPr>
              <a:t> KA </a:t>
            </a:r>
            <a:r>
              <a:rPr lang="de-CH" sz="2800" b="1" dirty="0" err="1" smtClean="0">
                <a:solidFill>
                  <a:srgbClr val="009900"/>
                </a:solidFill>
              </a:rPr>
              <a:t>Cyclotron</a:t>
            </a:r>
            <a:r>
              <a:rPr lang="de-CH" sz="2800" b="1" dirty="0" smtClean="0"/>
              <a:t/>
            </a:r>
            <a:br>
              <a:rPr lang="de-CH" sz="2800" b="1" dirty="0" smtClean="0"/>
            </a:br>
            <a:r>
              <a:rPr lang="de-CH" sz="3200" b="1" dirty="0" err="1" smtClean="0">
                <a:solidFill>
                  <a:srgbClr val="FF0000"/>
                </a:solidFill>
              </a:rPr>
              <a:t>Polarized</a:t>
            </a:r>
            <a:r>
              <a:rPr lang="de-CH" sz="3200" b="1" dirty="0" smtClean="0">
                <a:solidFill>
                  <a:srgbClr val="FF0000"/>
                </a:solidFill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</a:rPr>
              <a:t>particles</a:t>
            </a:r>
            <a:endParaRPr lang="de-CH" sz="2800" b="1" dirty="0" smtClean="0">
              <a:solidFill>
                <a:srgbClr val="FF0000"/>
              </a:solidFill>
            </a:endParaRPr>
          </a:p>
          <a:p>
            <a:r>
              <a:rPr lang="de-CH" sz="2400" b="1" dirty="0" smtClean="0">
                <a:solidFill>
                  <a:srgbClr val="0070C0"/>
                </a:solidFill>
              </a:rPr>
              <a:t>Source </a:t>
            </a:r>
            <a:r>
              <a:rPr lang="de-CH" sz="2400" b="1" dirty="0" err="1" smtClean="0">
                <a:solidFill>
                  <a:srgbClr val="0070C0"/>
                </a:solidFill>
              </a:rPr>
              <a:t>for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Polarized</a:t>
            </a:r>
            <a:r>
              <a:rPr lang="de-CH" sz="2400" b="1" dirty="0" smtClean="0">
                <a:solidFill>
                  <a:srgbClr val="0070C0"/>
                </a:solidFill>
              </a:rPr>
              <a:t>  Protons</a:t>
            </a:r>
          </a:p>
          <a:p>
            <a:r>
              <a:rPr lang="de-CH" sz="2400" b="1" dirty="0" err="1" smtClean="0">
                <a:solidFill>
                  <a:srgbClr val="0070C0"/>
                </a:solidFill>
              </a:rPr>
              <a:t>Polarized</a:t>
            </a:r>
            <a:r>
              <a:rPr lang="de-CH" sz="2400" b="1" dirty="0" smtClean="0">
                <a:solidFill>
                  <a:srgbClr val="0070C0"/>
                </a:solidFill>
              </a:rPr>
              <a:t> Neutrons </a:t>
            </a:r>
          </a:p>
          <a:p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400" dirty="0" err="1" smtClean="0"/>
              <a:t>E.Boschiz</a:t>
            </a:r>
            <a:r>
              <a:rPr lang="de-CH" sz="2400" dirty="0" smtClean="0"/>
              <a:t>, </a:t>
            </a:r>
            <a:r>
              <a:rPr lang="de-CH" sz="2400" dirty="0" err="1" smtClean="0"/>
              <a:t>H.Brückmann</a:t>
            </a:r>
            <a:r>
              <a:rPr lang="de-CH" sz="2400" dirty="0" smtClean="0"/>
              <a:t>, </a:t>
            </a:r>
            <a:r>
              <a:rPr lang="de-CH" sz="2400" dirty="0" err="1" smtClean="0"/>
              <a:t>W.Kluge</a:t>
            </a:r>
            <a:r>
              <a:rPr lang="de-CH" sz="2400" dirty="0" smtClean="0"/>
              <a:t>, </a:t>
            </a:r>
            <a:r>
              <a:rPr lang="de-CH" sz="2400" dirty="0" err="1" smtClean="0"/>
              <a:t>L.Schänzler</a:t>
            </a:r>
            <a:r>
              <a:rPr lang="de-CH" sz="2400" dirty="0" smtClean="0"/>
              <a:t>,  </a:t>
            </a:r>
            <a:r>
              <a:rPr lang="de-CH" sz="2400" dirty="0" err="1" smtClean="0"/>
              <a:t>H.Ullrich</a:t>
            </a:r>
            <a:r>
              <a:rPr lang="de-CH" sz="2400" dirty="0" smtClean="0"/>
              <a:t>, </a:t>
            </a:r>
            <a:r>
              <a:rPr lang="de-CH" sz="2400" dirty="0" err="1" smtClean="0"/>
              <a:t>Ch.Weddingen</a:t>
            </a:r>
            <a:endParaRPr lang="en-US" sz="2800" dirty="0"/>
          </a:p>
        </p:txBody>
      </p:sp>
      <p:pic>
        <p:nvPicPr>
          <p:cNvPr id="6" name="Picture 3" descr="C:\MzDocuments\Photos\Karlsruhe\Institutsfes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484784"/>
            <a:ext cx="3024336" cy="2017699"/>
          </a:xfrm>
          <a:prstGeom prst="rect">
            <a:avLst/>
          </a:prstGeom>
          <a:noFill/>
        </p:spPr>
      </p:pic>
      <p:pic>
        <p:nvPicPr>
          <p:cNvPr id="1026" name="Picture 2" descr="C:\MzDocuments\Photos\Karlsruhe\Spindrehmagn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433736"/>
            <a:ext cx="4022325" cy="342426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627784" y="6165304"/>
            <a:ext cx="36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Magnet </a:t>
            </a:r>
            <a:r>
              <a:rPr lang="de-CH" sz="2000" b="1" dirty="0" err="1" smtClean="0"/>
              <a:t>to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rotate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neutron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spin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75656" y="6356351"/>
            <a:ext cx="4544144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7" descr="C:\Users\schopper\AppData\Local\Microsoft\Windows\Temporary Internet Files\Content.Outlook\JOGV178L\Diverse Institutsfeiern0002-korr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457247" cy="23042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87624" y="476672"/>
            <a:ext cx="2413609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CH" sz="3200" b="1" dirty="0" smtClean="0"/>
              <a:t>Institutsfeste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3910" name="Picture 6" descr="C:\MzDocuments\Photos\Karlsruhe\Institutsfest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149080"/>
            <a:ext cx="3312368" cy="2234017"/>
          </a:xfrm>
          <a:prstGeom prst="rect">
            <a:avLst/>
          </a:prstGeom>
          <a:noFill/>
        </p:spPr>
      </p:pic>
      <p:pic>
        <p:nvPicPr>
          <p:cNvPr id="14" name="Picture 6" descr="C:\Users\schopper\AppData\Local\Microsoft\Windows\Temporary Internet Files\Content.Outlook\JOGV178L\Kernforschung-10035-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332656"/>
            <a:ext cx="1512168" cy="2281674"/>
          </a:xfrm>
          <a:prstGeom prst="rect">
            <a:avLst/>
          </a:prstGeom>
          <a:noFill/>
        </p:spPr>
      </p:pic>
      <p:pic>
        <p:nvPicPr>
          <p:cNvPr id="11" name="Picture 4" descr="C:\MzDocuments\Photos\Karlsruhe\HagelbergSchopperStöckmannDrFeierVelten69 Kluge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60648"/>
            <a:ext cx="3222013" cy="2159150"/>
          </a:xfrm>
          <a:prstGeom prst="rect">
            <a:avLst/>
          </a:prstGeom>
          <a:noFill/>
        </p:spPr>
      </p:pic>
      <p:pic>
        <p:nvPicPr>
          <p:cNvPr id="12" name="Picture 3" descr="C:\MzDocuments\Photos\Karlsruhe\EichelbergerWegenerFKSchmidtMatthäy0767DrFeierKluge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492896"/>
            <a:ext cx="3816424" cy="2523397"/>
          </a:xfrm>
          <a:prstGeom prst="rect">
            <a:avLst/>
          </a:prstGeom>
          <a:noFill/>
        </p:spPr>
      </p:pic>
      <p:pic>
        <p:nvPicPr>
          <p:cNvPr id="13" name="Picture 5" descr="C:\MzDocuments\Photos\Karlsruhe\Institutsfest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221088"/>
            <a:ext cx="3240360" cy="2164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15616" y="6356351"/>
            <a:ext cx="4904184" cy="313009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3" descr="C:\MzDocuments\Photos\Karlsruhe\KlugeSchänzlerBrückmannUnbekan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6912" y="2420888"/>
            <a:ext cx="5297856" cy="37194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43608" y="332656"/>
            <a:ext cx="6696744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solidFill>
                  <a:srgbClr val="0070C0"/>
                </a:solidFill>
              </a:rPr>
              <a:t>New </a:t>
            </a:r>
            <a:r>
              <a:rPr lang="de-CH" sz="2800" b="1" dirty="0" err="1" smtClean="0">
                <a:solidFill>
                  <a:srgbClr val="0070C0"/>
                </a:solidFill>
              </a:rPr>
              <a:t>Doctors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are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produced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and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celebrated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C:\Users\schopper\AppData\Local\Microsoft\Windows\Temporary Internet Files\Content.Outlook\JOGV178L\Film111-39-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736"/>
            <a:ext cx="273630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C:\Users\schopper\AppData\Local\Microsoft\Windows\Temporary Internet Files\Content.Outlook\JOGV178L\Div-Institutsfeiern-a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61048"/>
            <a:ext cx="1944216" cy="2366636"/>
          </a:xfrm>
          <a:prstGeom prst="rect">
            <a:avLst/>
          </a:prstGeom>
          <a:noFill/>
        </p:spPr>
      </p:pic>
      <p:pic>
        <p:nvPicPr>
          <p:cNvPr id="10" name="Picture 4" descr="C:\MzDocuments\Photos\Karlsruhe\Schmidt,FluckSchänzlerPliening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08720"/>
            <a:ext cx="3816424" cy="2517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22114"/>
          </a:xfrm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de-CH" sz="2800" b="1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4000" b="1" dirty="0" smtClean="0">
                <a:solidFill>
                  <a:srgbClr val="009900"/>
                </a:solidFill>
                <a:latin typeface="+mn-lt"/>
                <a:ea typeface="+mn-ea"/>
                <a:cs typeface="+mn-cs"/>
              </a:rPr>
              <a:t>Transition </a:t>
            </a:r>
            <a:r>
              <a:rPr lang="de-CH" sz="4000" b="1" dirty="0" err="1" smtClean="0">
                <a:solidFill>
                  <a:srgbClr val="009900"/>
                </a:solidFill>
                <a:latin typeface="+mn-lt"/>
                <a:ea typeface="+mn-ea"/>
                <a:cs typeface="+mn-cs"/>
              </a:rPr>
              <a:t>to</a:t>
            </a:r>
            <a:r>
              <a:rPr lang="de-CH" sz="4000" b="1" dirty="0" smtClean="0">
                <a:solidFill>
                  <a:srgbClr val="0099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4000" b="1" dirty="0" err="1" smtClean="0">
                <a:solidFill>
                  <a:srgbClr val="009900"/>
                </a:solidFill>
                <a:latin typeface="+mn-lt"/>
                <a:ea typeface="+mn-ea"/>
                <a:cs typeface="+mn-cs"/>
              </a:rPr>
              <a:t>Elementary</a:t>
            </a:r>
            <a:r>
              <a:rPr lang="de-CH" sz="4000" b="1" dirty="0" smtClean="0">
                <a:solidFill>
                  <a:srgbClr val="0099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4000" b="1" dirty="0" err="1" smtClean="0">
                <a:solidFill>
                  <a:srgbClr val="009900"/>
                </a:solidFill>
                <a:latin typeface="+mn-lt"/>
                <a:ea typeface="+mn-ea"/>
                <a:cs typeface="+mn-cs"/>
              </a:rPr>
              <a:t>particle</a:t>
            </a:r>
            <a:r>
              <a:rPr lang="de-CH" sz="4000" b="1" dirty="0" smtClean="0">
                <a:solidFill>
                  <a:srgbClr val="0099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4000" b="1" dirty="0" err="1" smtClean="0">
                <a:solidFill>
                  <a:srgbClr val="009900"/>
                </a:solidFill>
                <a:latin typeface="+mn-lt"/>
                <a:ea typeface="+mn-ea"/>
                <a:cs typeface="+mn-cs"/>
              </a:rPr>
              <a:t>physics</a:t>
            </a:r>
            <a:endParaRPr lang="en-US" sz="2800" b="1" dirty="0">
              <a:solidFill>
                <a:srgbClr val="0099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132856"/>
            <a:ext cx="59401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CH" sz="2400" b="1" dirty="0" smtClean="0"/>
              <a:t>I </a:t>
            </a:r>
            <a:r>
              <a:rPr lang="de-CH" sz="2400" b="1" dirty="0" err="1" smtClean="0"/>
              <a:t>had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learned</a:t>
            </a:r>
            <a:r>
              <a:rPr lang="de-CH" sz="2400" b="1" dirty="0" smtClean="0"/>
              <a:t> e-N </a:t>
            </a:r>
            <a:r>
              <a:rPr lang="de-CH" sz="2400" b="1" dirty="0" err="1" smtClean="0"/>
              <a:t>scattering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at</a:t>
            </a:r>
            <a:r>
              <a:rPr lang="de-CH" sz="2400" b="1" dirty="0" smtClean="0"/>
              <a:t> Cornell (</a:t>
            </a:r>
            <a:r>
              <a:rPr lang="de-CH" sz="2400" b="1" dirty="0" err="1" smtClean="0"/>
              <a:t>R.R.Wilson</a:t>
            </a:r>
            <a:r>
              <a:rPr lang="de-CH" sz="2400" b="1" dirty="0" smtClean="0"/>
              <a:t>) 1960</a:t>
            </a:r>
            <a:br>
              <a:rPr lang="de-CH" sz="2400" b="1" dirty="0" smtClean="0"/>
            </a:br>
            <a:endParaRPr lang="de-CH" sz="2400" b="1" dirty="0" smtClean="0"/>
          </a:p>
          <a:p>
            <a:pPr marL="342900" indent="-342900"/>
            <a:r>
              <a:rPr lang="de-CH" sz="2800" b="1" dirty="0" smtClean="0">
                <a:solidFill>
                  <a:srgbClr val="009900"/>
                </a:solidFill>
              </a:rPr>
              <a:t>  </a:t>
            </a:r>
            <a:r>
              <a:rPr lang="de-CH" sz="2800" b="1" dirty="0" err="1" smtClean="0">
                <a:solidFill>
                  <a:srgbClr val="009900"/>
                </a:solidFill>
              </a:rPr>
              <a:t>first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experiment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at</a:t>
            </a:r>
            <a:r>
              <a:rPr lang="de-CH" sz="2800" b="1" dirty="0" smtClean="0">
                <a:solidFill>
                  <a:srgbClr val="009900"/>
                </a:solidFill>
              </a:rPr>
              <a:t> DESY </a:t>
            </a:r>
            <a:r>
              <a:rPr lang="de-CH" sz="2800" b="1" dirty="0" err="1" smtClean="0">
                <a:solidFill>
                  <a:srgbClr val="009900"/>
                </a:solidFill>
              </a:rPr>
              <a:t>from</a:t>
            </a:r>
            <a:r>
              <a:rPr lang="de-CH" sz="2800" b="1" dirty="0" smtClean="0">
                <a:solidFill>
                  <a:srgbClr val="009900"/>
                </a:solidFill>
              </a:rPr>
              <a:t> 1963</a:t>
            </a:r>
            <a:r>
              <a:rPr lang="de-CH" sz="2400" b="1" dirty="0" smtClean="0"/>
              <a:t/>
            </a:r>
            <a:br>
              <a:rPr lang="de-CH" sz="2400" b="1" dirty="0" smtClean="0"/>
            </a:br>
            <a:r>
              <a:rPr lang="de-CH" sz="2400" b="1" dirty="0" smtClean="0"/>
              <a:t> </a:t>
            </a:r>
            <a:r>
              <a:rPr lang="de-CH" sz="2400" b="1" dirty="0" err="1" smtClean="0"/>
              <a:t>by</a:t>
            </a:r>
            <a:r>
              <a:rPr lang="de-CH" sz="2400" b="1" dirty="0" smtClean="0"/>
              <a:t> Karlsruhe </a:t>
            </a:r>
            <a:r>
              <a:rPr lang="de-CH" sz="2400" b="1" dirty="0" err="1" smtClean="0"/>
              <a:t>group</a:t>
            </a:r>
            <a:r>
              <a:rPr lang="de-CH" sz="2400" b="1" dirty="0" smtClean="0"/>
              <a:t/>
            </a:r>
            <a:br>
              <a:rPr lang="de-CH" sz="2400" b="1" dirty="0" smtClean="0"/>
            </a:br>
            <a:r>
              <a:rPr lang="de-CH" sz="2400" b="1" dirty="0" err="1" smtClean="0"/>
              <a:t>Elastic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electron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scattering</a:t>
            </a:r>
            <a:r>
              <a:rPr lang="de-CH" sz="2400" b="1" dirty="0" smtClean="0"/>
              <a:t> </a:t>
            </a:r>
            <a:br>
              <a:rPr lang="de-CH" sz="2400" b="1" dirty="0" smtClean="0"/>
            </a:br>
            <a:r>
              <a:rPr lang="de-CH" sz="2400" b="1" dirty="0" smtClean="0"/>
              <a:t>on Proton </a:t>
            </a:r>
            <a:r>
              <a:rPr lang="de-CH" sz="2400" b="1" dirty="0" err="1" smtClean="0"/>
              <a:t>and</a:t>
            </a:r>
            <a:r>
              <a:rPr lang="de-CH" sz="2400" b="1" dirty="0" smtClean="0"/>
              <a:t> Neutron,</a:t>
            </a:r>
            <a:br>
              <a:rPr lang="de-CH" sz="2400" b="1" dirty="0" smtClean="0"/>
            </a:br>
            <a:r>
              <a:rPr lang="de-CH" sz="2400" b="1" dirty="0" smtClean="0"/>
              <a:t> </a:t>
            </a:r>
            <a:r>
              <a:rPr lang="de-CH" sz="2400" b="1" dirty="0" err="1" smtClean="0">
                <a:solidFill>
                  <a:srgbClr val="7030A0"/>
                </a:solidFill>
              </a:rPr>
              <a:t>internal</a:t>
            </a:r>
            <a:r>
              <a:rPr lang="de-CH" sz="2400" b="1" dirty="0" smtClean="0">
                <a:solidFill>
                  <a:srgbClr val="7030A0"/>
                </a:solidFill>
              </a:rPr>
              <a:t> </a:t>
            </a:r>
            <a:r>
              <a:rPr lang="de-CH" sz="2400" b="1" dirty="0" err="1" smtClean="0">
                <a:solidFill>
                  <a:srgbClr val="7030A0"/>
                </a:solidFill>
              </a:rPr>
              <a:t>target</a:t>
            </a:r>
            <a:r>
              <a:rPr lang="de-CH" sz="2400" b="1" dirty="0" smtClean="0">
                <a:solidFill>
                  <a:srgbClr val="7030A0"/>
                </a:solidFill>
              </a:rPr>
              <a:t>  </a:t>
            </a:r>
            <a:r>
              <a:rPr lang="de-CH" sz="2400" b="1" dirty="0" smtClean="0"/>
              <a:t/>
            </a:r>
            <a:br>
              <a:rPr lang="de-CH" sz="2400" b="1" dirty="0" smtClean="0"/>
            </a:br>
            <a:r>
              <a:rPr lang="de-CH" sz="2400" b="1" dirty="0" smtClean="0"/>
              <a:t>(</a:t>
            </a:r>
            <a:r>
              <a:rPr lang="de-CH" sz="2400" b="1" dirty="0" err="1" smtClean="0"/>
              <a:t>D.Wegener</a:t>
            </a:r>
            <a:r>
              <a:rPr lang="de-CH" sz="2400" b="1" dirty="0" smtClean="0"/>
              <a:t>, </a:t>
            </a:r>
            <a:r>
              <a:rPr lang="de-CH" sz="2400" b="1" dirty="0" err="1" smtClean="0"/>
              <a:t>D.Fries</a:t>
            </a:r>
            <a:r>
              <a:rPr lang="de-CH" sz="2400" b="1" dirty="0" smtClean="0"/>
              <a:t>, et 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1465620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smtClean="0"/>
              <a:t>1</a:t>
            </a:r>
            <a:r>
              <a:rPr lang="de-CH" sz="2800" b="1" dirty="0" smtClean="0">
                <a:solidFill>
                  <a:srgbClr val="0070C0"/>
                </a:solidFill>
              </a:rPr>
              <a:t>. </a:t>
            </a:r>
            <a:r>
              <a:rPr lang="de-CH" sz="2800" b="1" dirty="0" err="1" smtClean="0">
                <a:solidFill>
                  <a:srgbClr val="0070C0"/>
                </a:solidFill>
              </a:rPr>
              <a:t>Electron</a:t>
            </a:r>
            <a:r>
              <a:rPr lang="de-CH" sz="2800" b="1" dirty="0" smtClean="0">
                <a:solidFill>
                  <a:srgbClr val="0070C0"/>
                </a:solidFill>
              </a:rPr>
              <a:t> – </a:t>
            </a:r>
            <a:r>
              <a:rPr lang="de-CH" sz="2800" b="1" dirty="0" err="1" smtClean="0">
                <a:solidFill>
                  <a:srgbClr val="0070C0"/>
                </a:solidFill>
              </a:rPr>
              <a:t>Nucleon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Scattering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at</a:t>
            </a:r>
            <a:r>
              <a:rPr lang="de-CH" sz="2800" b="1" dirty="0" smtClean="0">
                <a:solidFill>
                  <a:srgbClr val="0070C0"/>
                </a:solidFill>
              </a:rPr>
              <a:t> DESY, Hamburg  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96257" name="Picture 1" descr="C:\MzDocuments\Photos\Karlsruhe\GM_Desy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600" y="2276872"/>
            <a:ext cx="3600400" cy="318163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568" y="5661248"/>
            <a:ext cx="7632848" cy="954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CH" sz="2800" b="1" dirty="0" err="1" smtClean="0">
                <a:solidFill>
                  <a:srgbClr val="00B050"/>
                </a:solidFill>
              </a:rPr>
              <a:t>Electromagnetic</a:t>
            </a:r>
            <a:r>
              <a:rPr lang="de-CH" sz="2800" b="1" dirty="0" smtClean="0">
                <a:solidFill>
                  <a:srgbClr val="00B050"/>
                </a:solidFill>
              </a:rPr>
              <a:t> </a:t>
            </a:r>
            <a:r>
              <a:rPr lang="de-CH" sz="2800" b="1" dirty="0" err="1" smtClean="0">
                <a:solidFill>
                  <a:srgbClr val="00B050"/>
                </a:solidFill>
              </a:rPr>
              <a:t>Formfactors</a:t>
            </a:r>
            <a:r>
              <a:rPr lang="de-CH" sz="2800" b="1" dirty="0" smtClean="0">
                <a:solidFill>
                  <a:srgbClr val="00B050"/>
                </a:solidFill>
              </a:rPr>
              <a:t> </a:t>
            </a:r>
            <a:r>
              <a:rPr lang="de-CH" sz="2800" b="1" dirty="0" err="1" smtClean="0">
                <a:solidFill>
                  <a:srgbClr val="00B050"/>
                </a:solidFill>
              </a:rPr>
              <a:t>to</a:t>
            </a:r>
            <a:r>
              <a:rPr lang="de-CH" sz="2800" b="1" dirty="0" smtClean="0">
                <a:solidFill>
                  <a:srgbClr val="00B050"/>
                </a:solidFill>
              </a:rPr>
              <a:t> </a:t>
            </a:r>
            <a:r>
              <a:rPr lang="de-CH" sz="2800" b="1" dirty="0" err="1" smtClean="0">
                <a:solidFill>
                  <a:srgbClr val="00B050"/>
                </a:solidFill>
              </a:rPr>
              <a:t>higher</a:t>
            </a:r>
            <a:r>
              <a:rPr lang="de-CH" sz="2800" b="1" dirty="0" smtClean="0">
                <a:solidFill>
                  <a:srgbClr val="00B050"/>
                </a:solidFill>
              </a:rPr>
              <a:t> q-</a:t>
            </a:r>
            <a:r>
              <a:rPr lang="de-CH" sz="2800" b="1" dirty="0" err="1" smtClean="0">
                <a:solidFill>
                  <a:srgbClr val="00B050"/>
                </a:solidFill>
              </a:rPr>
              <a:t>values</a:t>
            </a:r>
            <a:endParaRPr lang="de-CH" sz="2800" b="1" dirty="0" smtClean="0">
              <a:solidFill>
                <a:srgbClr val="00B050"/>
              </a:solidFill>
            </a:endParaRPr>
          </a:p>
          <a:p>
            <a:r>
              <a:rPr lang="de-CH" sz="2800" b="1" dirty="0" err="1" smtClean="0">
                <a:solidFill>
                  <a:srgbClr val="0070C0"/>
                </a:solidFill>
              </a:rPr>
              <a:t>Finer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details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of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Nucleon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Structure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328" y="50851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G</a:t>
            </a:r>
            <a:r>
              <a:rPr lang="de-CH" baseline="-25000" dirty="0" smtClean="0"/>
              <a:t>M</a:t>
            </a:r>
            <a:endParaRPr lang="en-US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6120680" cy="1944216"/>
          </a:xfrm>
        </p:spPr>
        <p:txBody>
          <a:bodyPr>
            <a:normAutofit fontScale="90000"/>
          </a:bodyPr>
          <a:lstStyle/>
          <a:p>
            <a:pPr algn="l"/>
            <a:r>
              <a:rPr lang="de-CH" sz="3200" b="1" dirty="0" smtClean="0">
                <a:solidFill>
                  <a:srgbClr val="FF0000"/>
                </a:solidFill>
              </a:rPr>
              <a:t>Invention </a:t>
            </a:r>
            <a:r>
              <a:rPr lang="de-CH" sz="3200" b="1" dirty="0" err="1" smtClean="0">
                <a:solidFill>
                  <a:srgbClr val="FF0000"/>
                </a:solidFill>
              </a:rPr>
              <a:t>of</a:t>
            </a:r>
            <a:r>
              <a:rPr lang="de-CH" sz="3200" b="1" dirty="0" smtClean="0">
                <a:solidFill>
                  <a:srgbClr val="FF0000"/>
                </a:solidFill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</a:rPr>
              <a:t>Hadron-Calorimeter</a:t>
            </a:r>
            <a:r>
              <a:rPr lang="de-CH" sz="3200" b="1" dirty="0" smtClean="0">
                <a:solidFill>
                  <a:srgbClr val="FF0000"/>
                </a:solidFill>
              </a:rPr>
              <a:t> 1967</a:t>
            </a:r>
            <a:r>
              <a:rPr lang="de-CH" sz="3600" dirty="0" smtClean="0"/>
              <a:t/>
            </a:r>
            <a:br>
              <a:rPr lang="de-CH" sz="3600" dirty="0" smtClean="0"/>
            </a:br>
            <a:r>
              <a:rPr lang="de-CH" sz="3600" dirty="0" smtClean="0"/>
              <a:t> </a:t>
            </a:r>
            <a:r>
              <a:rPr lang="de-CH" sz="2400" dirty="0" smtClean="0">
                <a:solidFill>
                  <a:srgbClr val="00B050"/>
                </a:solidFill>
              </a:rPr>
              <a:t>Sampling Total Absorption Counter</a:t>
            </a:r>
            <a:br>
              <a:rPr lang="de-CH" sz="2400" dirty="0" smtClean="0">
                <a:solidFill>
                  <a:srgbClr val="00B050"/>
                </a:solidFill>
              </a:rPr>
            </a:br>
            <a:r>
              <a:rPr lang="de-CH" sz="2400" dirty="0" smtClean="0">
                <a:solidFill>
                  <a:srgbClr val="00B050"/>
                </a:solidFill>
              </a:rPr>
              <a:t>    </a:t>
            </a:r>
            <a:r>
              <a:rPr lang="de-CH" sz="2400" dirty="0" err="1" smtClean="0"/>
              <a:t>name</a:t>
            </a:r>
            <a:r>
              <a:rPr lang="de-CH" sz="2400" dirty="0" smtClean="0"/>
              <a:t> „STAC“ not </a:t>
            </a:r>
            <a:r>
              <a:rPr lang="de-CH" sz="2400" dirty="0" err="1" smtClean="0"/>
              <a:t>popular</a:t>
            </a:r>
            <a:r>
              <a:rPr lang="de-CH" sz="4000" dirty="0" smtClean="0"/>
              <a:t/>
            </a:r>
            <a:br>
              <a:rPr lang="de-CH" sz="4000" dirty="0" smtClean="0"/>
            </a:br>
            <a:r>
              <a:rPr lang="de-CH" sz="3200" dirty="0" smtClean="0"/>
              <a:t> </a:t>
            </a:r>
            <a:r>
              <a:rPr lang="de-CH" sz="2400" dirty="0" err="1" smtClean="0"/>
              <a:t>J.Engler</a:t>
            </a:r>
            <a:r>
              <a:rPr lang="de-CH" sz="2400" dirty="0" smtClean="0"/>
              <a:t>, </a:t>
            </a:r>
            <a:r>
              <a:rPr lang="de-CH" sz="2400" dirty="0" err="1" smtClean="0"/>
              <a:t>K.Runge</a:t>
            </a:r>
            <a:r>
              <a:rPr lang="de-CH" sz="2400" dirty="0" smtClean="0"/>
              <a:t>, </a:t>
            </a:r>
            <a:r>
              <a:rPr lang="de-CH" sz="2400" dirty="0" err="1" smtClean="0"/>
              <a:t>H.Müller</a:t>
            </a:r>
            <a:r>
              <a:rPr lang="de-CH" sz="2400" dirty="0" smtClean="0"/>
              <a:t> et 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7" descr="ST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287" y="2132856"/>
            <a:ext cx="4176713" cy="27844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067944" y="4941168"/>
            <a:ext cx="489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 smtClean="0">
                <a:solidFill>
                  <a:srgbClr val="009900"/>
                </a:solidFill>
                <a:latin typeface="Tahoma" pitchFamily="34" charset="0"/>
              </a:rPr>
              <a:t>First </a:t>
            </a:r>
            <a:r>
              <a:rPr lang="en-US" b="1" i="1" dirty="0" err="1" smtClean="0">
                <a:solidFill>
                  <a:srgbClr val="009900"/>
                </a:solidFill>
                <a:latin typeface="Tahoma" pitchFamily="34" charset="0"/>
              </a:rPr>
              <a:t>optimisation</a:t>
            </a:r>
            <a:r>
              <a:rPr lang="en-US" b="1" i="1" dirty="0" smtClean="0">
                <a:solidFill>
                  <a:srgbClr val="009900"/>
                </a:solidFill>
                <a:latin typeface="Tahoma" pitchFamily="34" charset="0"/>
              </a:rPr>
              <a:t> of a detector by simulation  (Monte Carlo)</a:t>
            </a:r>
            <a:r>
              <a:rPr lang="en-US" b="1" i="1" dirty="0" smtClean="0">
                <a:latin typeface="Tahoma" pitchFamily="34" charset="0"/>
              </a:rPr>
              <a:t/>
            </a:r>
            <a:br>
              <a:rPr lang="en-US" b="1" i="1" dirty="0" smtClean="0">
                <a:latin typeface="Tahoma" pitchFamily="34" charset="0"/>
              </a:rPr>
            </a:br>
            <a:r>
              <a:rPr lang="en-US" dirty="0" smtClean="0">
                <a:latin typeface="Tahoma" pitchFamily="34" charset="0"/>
              </a:rPr>
              <a:t> (meters of Punch Cards for IBM Computer)</a:t>
            </a:r>
            <a:endParaRPr lang="en-US" dirty="0"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548680"/>
            <a:ext cx="8253863" cy="52322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de-CH" sz="2800" b="1" dirty="0" smtClean="0"/>
              <a:t>2. </a:t>
            </a:r>
            <a:r>
              <a:rPr lang="de-CH" sz="2800" b="1" dirty="0" smtClean="0">
                <a:solidFill>
                  <a:srgbClr val="7030A0"/>
                </a:solidFill>
              </a:rPr>
              <a:t>Neutron –</a:t>
            </a:r>
            <a:r>
              <a:rPr lang="de-CH" sz="2800" b="1" dirty="0" err="1" smtClean="0">
                <a:solidFill>
                  <a:srgbClr val="7030A0"/>
                </a:solidFill>
              </a:rPr>
              <a:t>Scattering</a:t>
            </a:r>
            <a:r>
              <a:rPr lang="de-CH" sz="2800" b="1" dirty="0" smtClean="0">
                <a:solidFill>
                  <a:srgbClr val="7030A0"/>
                </a:solidFill>
              </a:rPr>
              <a:t> </a:t>
            </a:r>
            <a:r>
              <a:rPr lang="de-CH" sz="2800" b="1" dirty="0" err="1" smtClean="0"/>
              <a:t>at</a:t>
            </a:r>
            <a:r>
              <a:rPr lang="de-CH" sz="2800" b="1" dirty="0" smtClean="0"/>
              <a:t> </a:t>
            </a:r>
            <a:r>
              <a:rPr lang="de-CH" sz="2800" b="1" dirty="0" smtClean="0">
                <a:solidFill>
                  <a:srgbClr val="009900"/>
                </a:solidFill>
              </a:rPr>
              <a:t>CERN</a:t>
            </a:r>
            <a:r>
              <a:rPr lang="de-CH" sz="2800" b="1" dirty="0" smtClean="0"/>
              <a:t> und </a:t>
            </a:r>
            <a:r>
              <a:rPr lang="de-CH" sz="2800" b="1" dirty="0" err="1" smtClean="0">
                <a:solidFill>
                  <a:srgbClr val="FF9900"/>
                </a:solidFill>
              </a:rPr>
              <a:t>Serpuchov</a:t>
            </a:r>
            <a:r>
              <a:rPr lang="de-CH" sz="2800" b="1" dirty="0" smtClean="0">
                <a:solidFill>
                  <a:srgbClr val="FF9900"/>
                </a:solidFill>
              </a:rPr>
              <a:t> UdSSR</a:t>
            </a:r>
            <a:r>
              <a:rPr lang="de-CH" sz="2800" b="1" dirty="0" smtClean="0"/>
              <a:t> </a:t>
            </a:r>
            <a:endParaRPr lang="en-US" sz="28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251520" y="4797152"/>
            <a:ext cx="4248472" cy="1624120"/>
            <a:chOff x="251520" y="4663094"/>
            <a:chExt cx="4738680" cy="1968218"/>
          </a:xfrm>
        </p:grpSpPr>
        <p:pic>
          <p:nvPicPr>
            <p:cNvPr id="96258" name="Picture 2" descr="http://mediaarchive.cern.ch/MediaArchive/Photo/Public/1989/8911504/8911504/8911504-A5-at-72-dp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4663094"/>
              <a:ext cx="2952327" cy="1968218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1616902" y="6023837"/>
              <a:ext cx="3373298" cy="447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CH" dirty="0" smtClean="0"/>
                <a:t>Minister Riesenhuber </a:t>
              </a:r>
              <a:r>
                <a:rPr lang="de-CH" dirty="0" err="1" smtClean="0"/>
                <a:t>at</a:t>
              </a:r>
              <a:r>
                <a:rPr lang="de-CH" dirty="0" smtClean="0"/>
                <a:t> CERN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88024" y="5949280"/>
            <a:ext cx="3888432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000" b="1" dirty="0" smtClean="0">
                <a:solidFill>
                  <a:srgbClr val="0070C0"/>
                </a:solidFill>
              </a:rPr>
              <a:t>First </a:t>
            </a:r>
            <a:r>
              <a:rPr lang="de-CH" sz="2000" b="1" dirty="0" err="1" smtClean="0">
                <a:solidFill>
                  <a:srgbClr val="0070C0"/>
                </a:solidFill>
              </a:rPr>
              <a:t>at</a:t>
            </a:r>
            <a:r>
              <a:rPr lang="de-CH" sz="2000" b="1" dirty="0" smtClean="0">
                <a:solidFill>
                  <a:srgbClr val="0070C0"/>
                </a:solidFill>
              </a:rPr>
              <a:t> CERN PS, ISR </a:t>
            </a:r>
            <a:br>
              <a:rPr lang="de-CH" sz="2000" b="1" dirty="0" smtClean="0">
                <a:solidFill>
                  <a:srgbClr val="0070C0"/>
                </a:solidFill>
              </a:rPr>
            </a:br>
            <a:r>
              <a:rPr lang="de-CH" sz="2000" b="1" dirty="0" err="1" smtClean="0">
                <a:solidFill>
                  <a:srgbClr val="0070C0"/>
                </a:solidFill>
              </a:rPr>
              <a:t>from</a:t>
            </a:r>
            <a:r>
              <a:rPr lang="de-CH" sz="2000" b="1" dirty="0" smtClean="0">
                <a:solidFill>
                  <a:srgbClr val="0070C0"/>
                </a:solidFill>
              </a:rPr>
              <a:t>  1970 </a:t>
            </a:r>
            <a:r>
              <a:rPr lang="de-CH" sz="2000" b="1" dirty="0" err="1" smtClean="0">
                <a:solidFill>
                  <a:srgbClr val="0070C0"/>
                </a:solidFill>
              </a:rPr>
              <a:t>at</a:t>
            </a:r>
            <a:r>
              <a:rPr lang="de-CH" sz="2000" b="1" dirty="0" smtClean="0">
                <a:solidFill>
                  <a:srgbClr val="0070C0"/>
                </a:solidFill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</a:rPr>
              <a:t>Serpuchov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2200" y="1124744"/>
            <a:ext cx="24482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First strike on Soviet Territory by students from Karlsruhe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068960"/>
            <a:ext cx="4499992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b="1" dirty="0" err="1" smtClean="0"/>
              <a:t>Smiled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at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by</a:t>
            </a:r>
            <a:r>
              <a:rPr lang="de-CH" sz="2400" b="1" dirty="0" smtClean="0"/>
              <a:t> all </a:t>
            </a:r>
            <a:r>
              <a:rPr lang="de-CH" sz="2400" b="1" dirty="0" err="1" smtClean="0"/>
              <a:t>experts</a:t>
            </a:r>
            <a:r>
              <a:rPr lang="de-CH" sz="2400" b="1" dirty="0" smtClean="0"/>
              <a:t>:</a:t>
            </a:r>
            <a:br>
              <a:rPr lang="de-CH" sz="2400" b="1" dirty="0" smtClean="0"/>
            </a:br>
            <a:r>
              <a:rPr lang="de-CH" sz="2400" b="1" dirty="0" smtClean="0"/>
              <a:t> not </a:t>
            </a:r>
            <a:r>
              <a:rPr lang="de-CH" sz="2400" b="1" dirty="0" err="1" smtClean="0"/>
              <a:t>competitive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with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magnetic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spectrometer</a:t>
            </a:r>
            <a:r>
              <a:rPr lang="de-CH" sz="2400" b="1" dirty="0" smtClean="0"/>
              <a:t>,</a:t>
            </a:r>
            <a:br>
              <a:rPr lang="de-CH" sz="2400" b="1" dirty="0" smtClean="0"/>
            </a:br>
            <a:r>
              <a:rPr lang="de-CH" sz="2400" b="1" dirty="0" smtClean="0"/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now</a:t>
            </a:r>
            <a:r>
              <a:rPr lang="de-CH" sz="2400" b="1" dirty="0" smtClean="0">
                <a:solidFill>
                  <a:srgbClr val="FF0000"/>
                </a:solidFill>
              </a:rPr>
              <a:t> in </a:t>
            </a:r>
            <a:r>
              <a:rPr lang="de-CH" sz="2400" b="1" dirty="0" err="1" smtClean="0">
                <a:solidFill>
                  <a:srgbClr val="FF0000"/>
                </a:solidFill>
              </a:rPr>
              <a:t>every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collider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experiment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59832" y="6453336"/>
            <a:ext cx="4688160" cy="241001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35896" y="980728"/>
            <a:ext cx="5040560" cy="156966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Investigation of </a:t>
            </a:r>
            <a:r>
              <a:rPr lang="en-US" sz="2400" b="1" dirty="0" err="1" smtClean="0">
                <a:solidFill>
                  <a:srgbClr val="00B0F0"/>
                </a:solidFill>
              </a:rPr>
              <a:t>mesonic</a:t>
            </a:r>
            <a:r>
              <a:rPr lang="en-US" sz="2400" b="1" dirty="0" smtClean="0">
                <a:solidFill>
                  <a:srgbClr val="00B0F0"/>
                </a:solidFill>
              </a:rPr>
              <a:t> atoms </a:t>
            </a:r>
            <a:br>
              <a:rPr lang="en-US" sz="2400" b="1" dirty="0" smtClean="0">
                <a:solidFill>
                  <a:srgbClr val="00B0F0"/>
                </a:solidFill>
              </a:rPr>
            </a:br>
            <a:r>
              <a:rPr lang="en-US" sz="2400" b="1" dirty="0" smtClean="0">
                <a:solidFill>
                  <a:srgbClr val="00B0F0"/>
                </a:solidFill>
              </a:rPr>
              <a:t>at SC and PS at CERN</a:t>
            </a:r>
          </a:p>
          <a:p>
            <a:r>
              <a:rPr lang="en-US" sz="2400" b="1" dirty="0" smtClean="0"/>
              <a:t>Discovery of </a:t>
            </a:r>
            <a:r>
              <a:rPr lang="en-US" sz="2400" b="1" dirty="0" err="1" smtClean="0"/>
              <a:t>antiprotonic</a:t>
            </a:r>
            <a:r>
              <a:rPr lang="en-US" sz="2400" b="1" dirty="0" smtClean="0"/>
              <a:t> atoms</a:t>
            </a:r>
          </a:p>
          <a:p>
            <a:r>
              <a:rPr lang="en-US" sz="2400" dirty="0" smtClean="0"/>
              <a:t>Citron, </a:t>
            </a:r>
            <a:r>
              <a:rPr lang="en-US" sz="2400" dirty="0" err="1" smtClean="0"/>
              <a:t>Backenstoss</a:t>
            </a:r>
            <a:r>
              <a:rPr lang="en-US" sz="2400" dirty="0" smtClean="0"/>
              <a:t>, Koch, Tauscher,…</a:t>
            </a:r>
            <a:endParaRPr lang="en-US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3707904" y="2852936"/>
            <a:ext cx="5040560" cy="156966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Meson spectroscopy</a:t>
            </a:r>
            <a:br>
              <a:rPr lang="en-US" sz="2400" b="1" dirty="0" smtClean="0">
                <a:solidFill>
                  <a:srgbClr val="00B050"/>
                </a:solidFill>
              </a:rPr>
            </a:br>
            <a:r>
              <a:rPr lang="en-US" sz="2400" b="1" dirty="0" smtClean="0">
                <a:solidFill>
                  <a:srgbClr val="00B050"/>
                </a:solidFill>
              </a:rPr>
              <a:t> with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Crystal Barrel Detector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at antiproton ring  LEAR  at CERN</a:t>
            </a:r>
          </a:p>
          <a:p>
            <a:r>
              <a:rPr lang="en-US" sz="2000" dirty="0" err="1" smtClean="0"/>
              <a:t>Cierjacks</a:t>
            </a:r>
            <a:r>
              <a:rPr lang="en-US" sz="2000" dirty="0" smtClean="0"/>
              <a:t>, Koch, </a:t>
            </a:r>
            <a:r>
              <a:rPr lang="en-US" sz="2000" dirty="0" err="1" smtClean="0"/>
              <a:t>Kunze</a:t>
            </a:r>
            <a:r>
              <a:rPr lang="en-US" sz="2000" dirty="0" smtClean="0"/>
              <a:t>, </a:t>
            </a:r>
            <a:r>
              <a:rPr lang="en-US" sz="2000" dirty="0" err="1" smtClean="0"/>
              <a:t>Matthäy</a:t>
            </a:r>
            <a:r>
              <a:rPr lang="en-US" sz="2000" dirty="0" smtClean="0"/>
              <a:t>, </a:t>
            </a:r>
            <a:r>
              <a:rPr lang="en-US" sz="2000" dirty="0" err="1" smtClean="0"/>
              <a:t>Weddigen</a:t>
            </a:r>
            <a:r>
              <a:rPr lang="en-US" sz="2000" dirty="0" smtClean="0"/>
              <a:t>,...</a:t>
            </a:r>
            <a:r>
              <a:rPr lang="en-US" dirty="0" smtClean="0"/>
              <a:t>          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27376" y="332656"/>
            <a:ext cx="5616624" cy="5847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Exotic</a:t>
            </a:r>
            <a:r>
              <a:rPr lang="de-CH" sz="3200" b="1" dirty="0" smtClean="0"/>
              <a:t>  </a:t>
            </a:r>
            <a:r>
              <a:rPr lang="de-CH" sz="3200" b="1" dirty="0" err="1" smtClean="0"/>
              <a:t>Middle</a:t>
            </a:r>
            <a:r>
              <a:rPr lang="de-CH" sz="3200" b="1" dirty="0" smtClean="0"/>
              <a:t> </a:t>
            </a:r>
            <a:r>
              <a:rPr lang="de-CH" sz="3200" b="1" dirty="0" err="1" smtClean="0"/>
              <a:t>Energy</a:t>
            </a:r>
            <a:r>
              <a:rPr lang="de-CH" sz="3200" b="1" dirty="0" smtClean="0"/>
              <a:t> </a:t>
            </a:r>
            <a:r>
              <a:rPr lang="de-CH" sz="3200" b="1" dirty="0" err="1" smtClean="0"/>
              <a:t>Physics</a:t>
            </a:r>
            <a:endParaRPr lang="en-US" sz="32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323528" y="908720"/>
            <a:ext cx="3157553" cy="2216282"/>
            <a:chOff x="251520" y="1815107"/>
            <a:chExt cx="3074459" cy="2378989"/>
          </a:xfrm>
        </p:grpSpPr>
        <p:pic>
          <p:nvPicPr>
            <p:cNvPr id="94217" name="Picture 9" descr="C:\MzDocuments\Photos\Karlsruhe\HKMesshütteCERN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1633" y="1815107"/>
              <a:ext cx="3004346" cy="2048689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251520" y="3824764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 err="1" smtClean="0"/>
                <a:t>Measuring</a:t>
              </a:r>
              <a:r>
                <a:rPr lang="de-CH" b="1" dirty="0" smtClean="0"/>
                <a:t> </a:t>
              </a:r>
              <a:r>
                <a:rPr lang="de-CH" b="1" dirty="0" err="1" smtClean="0"/>
                <a:t>hut</a:t>
              </a:r>
              <a:r>
                <a:rPr lang="de-CH" b="1" dirty="0" smtClean="0"/>
                <a:t> </a:t>
              </a:r>
              <a:r>
                <a:rPr lang="de-CH" b="1" dirty="0" err="1" smtClean="0"/>
                <a:t>at</a:t>
              </a:r>
              <a:r>
                <a:rPr lang="de-CH" b="1" dirty="0" smtClean="0"/>
                <a:t> CERN</a:t>
              </a:r>
              <a:endParaRPr lang="en-US" b="1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067944" y="4653136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More than 100 </a:t>
            </a:r>
            <a:r>
              <a:rPr lang="en-US" sz="2000" b="1" dirty="0" err="1" smtClean="0"/>
              <a:t>Publikationen</a:t>
            </a:r>
            <a:endParaRPr lang="en-US" sz="2000" b="1" dirty="0" smtClean="0"/>
          </a:p>
          <a:p>
            <a:r>
              <a:rPr lang="en-US" sz="2000" b="1" dirty="0" err="1" smtClean="0"/>
              <a:t>Candidat</a:t>
            </a:r>
            <a:r>
              <a:rPr lang="en-US" sz="2000" b="1" dirty="0" smtClean="0"/>
              <a:t> for </a:t>
            </a:r>
            <a:r>
              <a:rPr lang="en-US" sz="2000" b="1" dirty="0" err="1" smtClean="0"/>
              <a:t>Glueball-Grundstate</a:t>
            </a:r>
            <a:r>
              <a:rPr lang="en-US" sz="2000" b="1" dirty="0" smtClean="0"/>
              <a:t> (f0(1500)</a:t>
            </a:r>
          </a:p>
          <a:p>
            <a:r>
              <a:rPr lang="en-US" sz="2000" b="1" dirty="0" smtClean="0"/>
              <a:t>Initiated  </a:t>
            </a:r>
            <a:r>
              <a:rPr lang="en-US" sz="2000" b="1" dirty="0" err="1" smtClean="0"/>
              <a:t>antiprotonic</a:t>
            </a:r>
            <a:r>
              <a:rPr lang="en-US" sz="2000" b="1" dirty="0" smtClean="0"/>
              <a:t> part </a:t>
            </a:r>
            <a:br>
              <a:rPr lang="en-US" sz="2000" b="1" dirty="0" smtClean="0"/>
            </a:br>
            <a:r>
              <a:rPr lang="en-US" sz="2000" b="1" dirty="0" smtClean="0"/>
              <a:t>of  FAIR-Project  at GSI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323528" y="3573016"/>
            <a:ext cx="3384376" cy="2952328"/>
            <a:chOff x="5652120" y="4437112"/>
            <a:chExt cx="3243764" cy="1914783"/>
          </a:xfrm>
        </p:grpSpPr>
        <p:pic>
          <p:nvPicPr>
            <p:cNvPr id="20" name="Picture 19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4437112"/>
              <a:ext cx="3243764" cy="1914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7308304" y="4437112"/>
              <a:ext cx="15841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CH" b="1" dirty="0" smtClean="0"/>
                <a:t>Crystal Ball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848872" cy="720080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e-CH" sz="3600" b="1" dirty="0" smtClean="0"/>
              <a:t>High </a:t>
            </a:r>
            <a:r>
              <a:rPr lang="de-CH" sz="3600" b="1" dirty="0" err="1" smtClean="0"/>
              <a:t>energy</a:t>
            </a:r>
            <a:r>
              <a:rPr lang="de-CH" sz="3600" b="1" dirty="0" smtClean="0"/>
              <a:t> Proton </a:t>
            </a:r>
            <a:r>
              <a:rPr lang="de-CH" sz="3600" b="1" dirty="0" err="1" smtClean="0"/>
              <a:t>accelerator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at</a:t>
            </a:r>
            <a:r>
              <a:rPr lang="de-CH" sz="3600" b="1" dirty="0" smtClean="0"/>
              <a:t> KA?</a:t>
            </a:r>
            <a:endParaRPr lang="en-US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19672" y="6356351"/>
            <a:ext cx="4400128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5536" y="1340768"/>
            <a:ext cx="7488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solidFill>
                  <a:srgbClr val="009900"/>
                </a:solidFill>
              </a:rPr>
              <a:t>KFZ </a:t>
            </a:r>
            <a:r>
              <a:rPr lang="de-CH" sz="2800" b="1" dirty="0" err="1" smtClean="0">
                <a:solidFill>
                  <a:srgbClr val="009900"/>
                </a:solidFill>
              </a:rPr>
              <a:t>seemed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to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offer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excellent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conditions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for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construction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of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accelerator</a:t>
            </a:r>
            <a:r>
              <a:rPr lang="de-CH" sz="2800" b="1" dirty="0" smtClean="0">
                <a:solidFill>
                  <a:srgbClr val="009900"/>
                </a:solidFill>
              </a:rPr>
              <a:t>, </a:t>
            </a:r>
            <a:br>
              <a:rPr lang="de-CH" sz="2800" b="1" dirty="0" smtClean="0">
                <a:solidFill>
                  <a:srgbClr val="009900"/>
                </a:solidFill>
              </a:rPr>
            </a:br>
            <a:r>
              <a:rPr lang="de-CH" sz="2800" b="1" dirty="0" err="1" smtClean="0">
                <a:solidFill>
                  <a:srgbClr val="009900"/>
                </a:solidFill>
              </a:rPr>
              <a:t>cooperation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with</a:t>
            </a:r>
            <a:r>
              <a:rPr lang="de-CH" sz="2800" b="1" dirty="0" smtClean="0">
                <a:solidFill>
                  <a:srgbClr val="009900"/>
                </a:solidFill>
              </a:rPr>
              <a:t> France</a:t>
            </a:r>
          </a:p>
          <a:p>
            <a:r>
              <a:rPr lang="de-CH" sz="3200" b="1" dirty="0" err="1" smtClean="0">
                <a:solidFill>
                  <a:srgbClr val="7030A0"/>
                </a:solidFill>
              </a:rPr>
              <a:t>Proposal</a:t>
            </a:r>
            <a:r>
              <a:rPr lang="de-CH" sz="3200" b="1" dirty="0" smtClean="0">
                <a:solidFill>
                  <a:srgbClr val="7030A0"/>
                </a:solidFill>
              </a:rPr>
              <a:t> Proton Synchrotron 40 </a:t>
            </a:r>
            <a:r>
              <a:rPr lang="de-CH" sz="3200" b="1" dirty="0" err="1" smtClean="0">
                <a:solidFill>
                  <a:srgbClr val="7030A0"/>
                </a:solidFill>
              </a:rPr>
              <a:t>GeV</a:t>
            </a:r>
            <a:r>
              <a:rPr lang="de-CH" sz="3200" b="1" dirty="0" smtClean="0">
                <a:solidFill>
                  <a:srgbClr val="7030A0"/>
                </a:solidFill>
              </a:rPr>
              <a:t>, </a:t>
            </a:r>
            <a:r>
              <a:rPr lang="de-CH" sz="2800" b="1" dirty="0" smtClean="0">
                <a:solidFill>
                  <a:srgbClr val="7030A0"/>
                </a:solidFill>
              </a:rPr>
              <a:t/>
            </a:r>
            <a:br>
              <a:rPr lang="de-CH" sz="2800" b="1" dirty="0" smtClean="0">
                <a:solidFill>
                  <a:srgbClr val="7030A0"/>
                </a:solidFill>
              </a:rPr>
            </a:br>
            <a:r>
              <a:rPr lang="de-CH" sz="2400" b="1" dirty="0" err="1" smtClean="0"/>
              <a:t>complementary</a:t>
            </a:r>
            <a:r>
              <a:rPr lang="de-CH" sz="2400" b="1" dirty="0" smtClean="0"/>
              <a:t>  </a:t>
            </a:r>
            <a:r>
              <a:rPr lang="de-CH" sz="2400" b="1" dirty="0" err="1" smtClean="0"/>
              <a:t>to</a:t>
            </a:r>
            <a:r>
              <a:rPr lang="de-CH" sz="2400" b="1" dirty="0" smtClean="0"/>
              <a:t> DESY </a:t>
            </a:r>
            <a:r>
              <a:rPr lang="de-CH" sz="2400" b="1" dirty="0" err="1" smtClean="0"/>
              <a:t>and</a:t>
            </a:r>
            <a:r>
              <a:rPr lang="de-CH" sz="2400" b="1" dirty="0" smtClean="0"/>
              <a:t> CERN</a:t>
            </a:r>
            <a:endParaRPr lang="de-CH" sz="2800" b="1" dirty="0" smtClean="0"/>
          </a:p>
        </p:txBody>
      </p:sp>
      <p:pic>
        <p:nvPicPr>
          <p:cNvPr id="121857" name="Picture 1" descr="C:\MzDocuments\Photos\Karlsruhe\Heinz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050951"/>
            <a:ext cx="1872208" cy="2807049"/>
          </a:xfrm>
          <a:prstGeom prst="rect">
            <a:avLst/>
          </a:prstGeom>
          <a:noFill/>
        </p:spPr>
      </p:pic>
      <p:pic>
        <p:nvPicPr>
          <p:cNvPr id="121858" name="Picture 2" descr="C:\MzDocuments\Photos\Karlsruhe\Schoc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588684"/>
            <a:ext cx="1944216" cy="248578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2" y="3501008"/>
            <a:ext cx="676875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200" b="1" dirty="0" smtClean="0">
                <a:solidFill>
                  <a:srgbClr val="FF0000"/>
                </a:solidFill>
              </a:rPr>
              <a:t>Look </a:t>
            </a:r>
            <a:r>
              <a:rPr lang="de-CH" sz="3200" b="1" dirty="0" err="1" smtClean="0">
                <a:solidFill>
                  <a:srgbClr val="FF0000"/>
                </a:solidFill>
              </a:rPr>
              <a:t>for</a:t>
            </a:r>
            <a:r>
              <a:rPr lang="de-CH" sz="3200" b="1" dirty="0" smtClean="0">
                <a:solidFill>
                  <a:srgbClr val="FF0000"/>
                </a:solidFill>
              </a:rPr>
              <a:t> </a:t>
            </a:r>
            <a:r>
              <a:rPr lang="de-CH" sz="3200" b="1" dirty="0" err="1" smtClean="0">
                <a:solidFill>
                  <a:srgbClr val="FF0000"/>
                </a:solidFill>
              </a:rPr>
              <a:t>reinforcement</a:t>
            </a:r>
            <a:r>
              <a:rPr lang="de-CH" sz="2400" b="1" dirty="0" smtClean="0"/>
              <a:t>:</a:t>
            </a:r>
          </a:p>
          <a:p>
            <a:r>
              <a:rPr lang="de-CH" sz="2800" b="1" dirty="0" smtClean="0">
                <a:solidFill>
                  <a:srgbClr val="00B050"/>
                </a:solidFill>
              </a:rPr>
              <a:t>Anselm </a:t>
            </a:r>
            <a:r>
              <a:rPr lang="de-CH" sz="2800" b="1" dirty="0" err="1" smtClean="0">
                <a:solidFill>
                  <a:srgbClr val="00B050"/>
                </a:solidFill>
              </a:rPr>
              <a:t>Citron</a:t>
            </a:r>
            <a:r>
              <a:rPr lang="de-CH" sz="2400" b="1" dirty="0" smtClean="0"/>
              <a:t>, 6.4.1965 </a:t>
            </a:r>
            <a:br>
              <a:rPr lang="de-CH" sz="2400" b="1" dirty="0" smtClean="0"/>
            </a:br>
            <a:r>
              <a:rPr lang="de-CH" sz="2400" b="1" dirty="0" smtClean="0"/>
              <a:t> </a:t>
            </a:r>
            <a:r>
              <a:rPr lang="de-CH" sz="2400" b="1" dirty="0" err="1" smtClean="0"/>
              <a:t>Elementary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particle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physics</a:t>
            </a:r>
            <a:endParaRPr lang="de-CH" sz="2400" b="1" dirty="0" smtClean="0"/>
          </a:p>
          <a:p>
            <a:r>
              <a:rPr lang="de-CH" sz="2800" b="1" dirty="0" smtClean="0">
                <a:solidFill>
                  <a:srgbClr val="009900"/>
                </a:solidFill>
              </a:rPr>
              <a:t>Arnold Schoch</a:t>
            </a:r>
            <a:r>
              <a:rPr lang="de-CH" sz="2400" b="1" dirty="0" smtClean="0"/>
              <a:t>, 1965 </a:t>
            </a:r>
            <a:r>
              <a:rPr lang="de-CH" sz="2400" b="1" dirty="0" err="1" smtClean="0"/>
              <a:t>to</a:t>
            </a:r>
            <a:r>
              <a:rPr lang="de-CH" sz="2400" b="1" dirty="0" smtClean="0"/>
              <a:t> 23.7.1967 (</a:t>
            </a:r>
            <a:r>
              <a:rPr lang="de-CH" sz="2400" b="1" dirty="0" err="1" smtClean="0"/>
              <a:t>deceased</a:t>
            </a:r>
            <a:r>
              <a:rPr lang="de-CH" sz="2400" b="1" dirty="0" smtClean="0"/>
              <a:t>),</a:t>
            </a:r>
            <a:br>
              <a:rPr lang="de-CH" sz="2400" b="1" dirty="0" smtClean="0"/>
            </a:br>
            <a:r>
              <a:rPr lang="de-CH" sz="2400" b="1" dirty="0" smtClean="0"/>
              <a:t> </a:t>
            </a:r>
            <a:r>
              <a:rPr lang="de-CH" sz="2400" b="1" dirty="0" err="1" smtClean="0"/>
              <a:t>accelerator</a:t>
            </a:r>
            <a:r>
              <a:rPr lang="de-CH" sz="2400" b="1" dirty="0" smtClean="0"/>
              <a:t> expert</a:t>
            </a:r>
          </a:p>
          <a:p>
            <a:r>
              <a:rPr lang="de-CH" sz="2800" b="1" dirty="0" smtClean="0">
                <a:solidFill>
                  <a:srgbClr val="009900"/>
                </a:solidFill>
              </a:rPr>
              <a:t>Werner Heinz</a:t>
            </a:r>
            <a:r>
              <a:rPr lang="de-CH" sz="2400" b="1" dirty="0" smtClean="0"/>
              <a:t>, 1969 bis 31.12.1984 (</a:t>
            </a:r>
            <a:r>
              <a:rPr lang="de-CH" sz="2400" b="1" dirty="0" err="1" smtClean="0"/>
              <a:t>deceased</a:t>
            </a:r>
            <a:r>
              <a:rPr lang="de-CH" sz="2400" b="1" dirty="0" smtClean="0"/>
              <a:t>),</a:t>
            </a:r>
            <a:br>
              <a:rPr lang="de-CH" sz="2400" b="1" dirty="0" smtClean="0"/>
            </a:br>
            <a:r>
              <a:rPr lang="de-CH" sz="2400" b="1" dirty="0" smtClean="0"/>
              <a:t> </a:t>
            </a:r>
            <a:r>
              <a:rPr lang="de-CH" sz="2400" b="1" dirty="0" err="1" smtClean="0"/>
              <a:t>succesor</a:t>
            </a:r>
            <a:r>
              <a:rPr lang="de-CH" sz="2400" b="1" dirty="0" smtClean="0"/>
              <a:t> Schoch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3000" y="764704"/>
            <a:ext cx="8749480" cy="23698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3600" b="1" dirty="0" smtClean="0">
                <a:solidFill>
                  <a:srgbClr val="FF0000"/>
                </a:solidFill>
              </a:rPr>
              <a:t>National </a:t>
            </a:r>
            <a:r>
              <a:rPr lang="de-CH" sz="3600" b="1" dirty="0" err="1" smtClean="0">
                <a:solidFill>
                  <a:srgbClr val="FF0000"/>
                </a:solidFill>
              </a:rPr>
              <a:t>accelerator</a:t>
            </a:r>
            <a:r>
              <a:rPr lang="de-CH" sz="3600" b="1" dirty="0" smtClean="0">
                <a:solidFill>
                  <a:srgbClr val="FF0000"/>
                </a:solidFill>
              </a:rPr>
              <a:t> </a:t>
            </a:r>
            <a:r>
              <a:rPr lang="de-CH" sz="3600" b="1" dirty="0" err="1" smtClean="0">
                <a:solidFill>
                  <a:srgbClr val="FF0000"/>
                </a:solidFill>
              </a:rPr>
              <a:t>project</a:t>
            </a:r>
            <a:r>
              <a:rPr lang="de-CH" sz="3600" b="1" dirty="0" smtClean="0">
                <a:solidFill>
                  <a:srgbClr val="FF0000"/>
                </a:solidFill>
              </a:rPr>
              <a:t> </a:t>
            </a:r>
            <a:r>
              <a:rPr lang="de-CH" sz="3600" b="1" dirty="0" err="1" smtClean="0">
                <a:solidFill>
                  <a:srgbClr val="FF0000"/>
                </a:solidFill>
              </a:rPr>
              <a:t>abandoned</a:t>
            </a:r>
            <a:r>
              <a:rPr lang="de-CH" sz="3600" b="1" dirty="0" smtClean="0">
                <a:solidFill>
                  <a:srgbClr val="FF0000"/>
                </a:solidFill>
              </a:rPr>
              <a:t>:</a:t>
            </a:r>
            <a:r>
              <a:rPr lang="de-CH" sz="3600" b="1" dirty="0" smtClean="0"/>
              <a:t> </a:t>
            </a:r>
            <a:r>
              <a:rPr lang="de-CH" sz="2800" b="1" dirty="0" smtClean="0"/>
              <a:t/>
            </a:r>
            <a:br>
              <a:rPr lang="de-CH" sz="2800" b="1" dirty="0" smtClean="0"/>
            </a:br>
            <a:r>
              <a:rPr lang="de-CH" sz="2800" b="1" dirty="0" smtClean="0"/>
              <a:t>- </a:t>
            </a:r>
            <a:r>
              <a:rPr lang="de-CH" sz="2800" b="1" dirty="0" smtClean="0">
                <a:solidFill>
                  <a:srgbClr val="009900"/>
                </a:solidFill>
              </a:rPr>
              <a:t>CERN </a:t>
            </a:r>
            <a:r>
              <a:rPr lang="de-CH" sz="2800" b="1" dirty="0" err="1" smtClean="0">
                <a:solidFill>
                  <a:srgbClr val="009900"/>
                </a:solidFill>
              </a:rPr>
              <a:t>proposes</a:t>
            </a:r>
            <a:r>
              <a:rPr lang="de-CH" sz="2800" b="1" dirty="0" smtClean="0">
                <a:solidFill>
                  <a:srgbClr val="009900"/>
                </a:solidFill>
              </a:rPr>
              <a:t> 300 </a:t>
            </a:r>
            <a:r>
              <a:rPr lang="de-CH" sz="2800" b="1" dirty="0" err="1" smtClean="0">
                <a:solidFill>
                  <a:srgbClr val="009900"/>
                </a:solidFill>
              </a:rPr>
              <a:t>GeV</a:t>
            </a:r>
            <a:r>
              <a:rPr lang="de-CH" sz="2800" b="1" dirty="0" smtClean="0">
                <a:solidFill>
                  <a:srgbClr val="009900"/>
                </a:solidFill>
              </a:rPr>
              <a:t>  Super Proton Synchrotron 1970</a:t>
            </a:r>
            <a:br>
              <a:rPr lang="de-CH" sz="2800" b="1" dirty="0" smtClean="0">
                <a:solidFill>
                  <a:srgbClr val="009900"/>
                </a:solidFill>
              </a:rPr>
            </a:br>
            <a:r>
              <a:rPr lang="de-CH" sz="2800" b="1" dirty="0" smtClean="0">
                <a:solidFill>
                  <a:srgbClr val="009900"/>
                </a:solidFill>
              </a:rPr>
              <a:t>         (Germany: </a:t>
            </a:r>
            <a:r>
              <a:rPr lang="de-CH" sz="2800" b="1" dirty="0" err="1" smtClean="0">
                <a:solidFill>
                  <a:srgbClr val="009900"/>
                </a:solidFill>
              </a:rPr>
              <a:t>either</a:t>
            </a:r>
            <a:r>
              <a:rPr lang="de-CH" sz="2800" b="1" dirty="0" smtClean="0">
                <a:solidFill>
                  <a:srgbClr val="009900"/>
                </a:solidFill>
              </a:rPr>
              <a:t> SPS </a:t>
            </a:r>
            <a:r>
              <a:rPr lang="de-CH" sz="2800" b="1" dirty="0" err="1" smtClean="0">
                <a:solidFill>
                  <a:srgbClr val="009900"/>
                </a:solidFill>
              </a:rPr>
              <a:t>or</a:t>
            </a:r>
            <a:r>
              <a:rPr lang="de-CH" sz="2800" b="1" dirty="0" smtClean="0">
                <a:solidFill>
                  <a:srgbClr val="009900"/>
                </a:solidFill>
              </a:rPr>
              <a:t> national </a:t>
            </a:r>
            <a:r>
              <a:rPr lang="de-CH" sz="2800" b="1" dirty="0" err="1" smtClean="0">
                <a:solidFill>
                  <a:srgbClr val="009900"/>
                </a:solidFill>
              </a:rPr>
              <a:t>project</a:t>
            </a:r>
            <a:r>
              <a:rPr lang="de-CH" sz="2800" b="1" dirty="0" smtClean="0">
                <a:solidFill>
                  <a:srgbClr val="009900"/>
                </a:solidFill>
              </a:rPr>
              <a:t>)</a:t>
            </a:r>
          </a:p>
          <a:p>
            <a:r>
              <a:rPr lang="de-CH" sz="2800" b="1" dirty="0" smtClean="0"/>
              <a:t>- Resistance in FZK </a:t>
            </a:r>
            <a:br>
              <a:rPr lang="de-CH" sz="2800" b="1" dirty="0" smtClean="0"/>
            </a:br>
            <a:r>
              <a:rPr lang="de-CH" sz="2400" b="1" dirty="0" smtClean="0"/>
              <a:t>   (</a:t>
            </a:r>
            <a:r>
              <a:rPr lang="de-CH" sz="2400" b="1" dirty="0" err="1" smtClean="0"/>
              <a:t>emphysis</a:t>
            </a:r>
            <a:r>
              <a:rPr lang="de-CH" sz="2400" b="1" dirty="0" smtClean="0"/>
              <a:t> on ‚</a:t>
            </a:r>
            <a:r>
              <a:rPr lang="de-CH" sz="2400" b="1" dirty="0" err="1" smtClean="0"/>
              <a:t>reactor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station</a:t>
            </a:r>
            <a:r>
              <a:rPr lang="de-CH" sz="2400" b="1" dirty="0" smtClean="0"/>
              <a:t>‘, fast </a:t>
            </a:r>
            <a:r>
              <a:rPr lang="de-CH" sz="2400" b="1" dirty="0" err="1" smtClean="0"/>
              <a:t>breader</a:t>
            </a:r>
            <a:r>
              <a:rPr lang="de-CH" sz="2400" b="1" dirty="0" smtClean="0"/>
              <a:t>)</a:t>
            </a:r>
            <a:endParaRPr lang="de-CH" sz="2800" b="1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467544" y="3501008"/>
            <a:ext cx="6408712" cy="3122478"/>
            <a:chOff x="538410" y="3356992"/>
            <a:chExt cx="6408712" cy="3122478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8410" y="3356992"/>
              <a:ext cx="1340308" cy="3112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2231430" y="3573016"/>
              <a:ext cx="4715692" cy="2906454"/>
              <a:chOff x="2231430" y="3573016"/>
              <a:chExt cx="4715692" cy="290645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231430" y="3573016"/>
                <a:ext cx="39247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2400" b="1" dirty="0" smtClean="0">
                    <a:solidFill>
                      <a:srgbClr val="0070C0"/>
                    </a:solidFill>
                  </a:rPr>
                  <a:t>Schnurr</a:t>
                </a:r>
                <a:r>
                  <a:rPr lang="de-CH" sz="2400" b="1" dirty="0" smtClean="0"/>
                  <a:t/>
                </a:r>
                <a:br>
                  <a:rPr lang="de-CH" sz="2400" b="1" dirty="0" smtClean="0"/>
                </a:br>
                <a:r>
                  <a:rPr lang="de-CH" sz="2400" b="1" dirty="0" smtClean="0"/>
                  <a:t>Scientific </a:t>
                </a:r>
                <a:r>
                  <a:rPr lang="de-CH" sz="2400" b="1" dirty="0" err="1" smtClean="0"/>
                  <a:t>Director</a:t>
                </a:r>
                <a:r>
                  <a:rPr lang="de-CH" sz="2400" b="1" dirty="0" smtClean="0"/>
                  <a:t> </a:t>
                </a:r>
                <a:r>
                  <a:rPr lang="de-CH" sz="2400" b="1" dirty="0" err="1" smtClean="0"/>
                  <a:t>of</a:t>
                </a:r>
                <a:r>
                  <a:rPr lang="de-CH" sz="2400" b="1" dirty="0" smtClean="0"/>
                  <a:t> FZK</a:t>
                </a:r>
                <a:endParaRPr lang="en-US" sz="2400" b="1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267744" y="4725144"/>
                <a:ext cx="467937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2400" b="1" dirty="0" smtClean="0">
                    <a:solidFill>
                      <a:srgbClr val="0070C0"/>
                    </a:solidFill>
                  </a:rPr>
                  <a:t>Greiffeld</a:t>
                </a:r>
                <a:r>
                  <a:rPr lang="de-CH" sz="2400" b="1" dirty="0" smtClean="0"/>
                  <a:t/>
                </a:r>
                <a:br>
                  <a:rPr lang="de-CH" sz="2400" b="1" dirty="0" smtClean="0"/>
                </a:br>
                <a:r>
                  <a:rPr lang="de-CH" sz="2400" b="1" dirty="0" smtClean="0"/>
                  <a:t>Administrative </a:t>
                </a:r>
                <a:r>
                  <a:rPr lang="de-CH" sz="2400" b="1" dirty="0" err="1" smtClean="0"/>
                  <a:t>Director</a:t>
                </a:r>
                <a:r>
                  <a:rPr lang="de-CH" sz="2400" b="1" dirty="0" smtClean="0"/>
                  <a:t> </a:t>
                </a:r>
                <a:r>
                  <a:rPr lang="de-CH" sz="2400" b="1" dirty="0" err="1" smtClean="0"/>
                  <a:t>of</a:t>
                </a:r>
                <a:r>
                  <a:rPr lang="de-CH" sz="2400" b="1" dirty="0" smtClean="0"/>
                  <a:t> FZK</a:t>
                </a:r>
              </a:p>
              <a:p>
                <a:r>
                  <a:rPr lang="de-CH" sz="2000" b="1" dirty="0" err="1" smtClean="0">
                    <a:solidFill>
                      <a:srgbClr val="FF0000"/>
                    </a:solidFill>
                  </a:rPr>
                  <a:t>Foundation</a:t>
                </a:r>
                <a:r>
                  <a:rPr lang="de-CH" sz="20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CH" sz="2000" b="1" dirty="0" err="1" smtClean="0">
                    <a:solidFill>
                      <a:srgbClr val="FF0000"/>
                    </a:solidFill>
                  </a:rPr>
                  <a:t>of</a:t>
                </a:r>
                <a:r>
                  <a:rPr lang="de-CH" sz="2000" b="1" dirty="0" smtClean="0">
                    <a:solidFill>
                      <a:srgbClr val="FF0000"/>
                    </a:solidFill>
                  </a:rPr>
                  <a:t> Arbeitsgemeinschaft  der Grossforschungszentren</a:t>
                </a:r>
              </a:p>
              <a:p>
                <a:r>
                  <a:rPr lang="de-CH" sz="2000" b="1" dirty="0" err="1" smtClean="0">
                    <a:solidFill>
                      <a:srgbClr val="FF0000"/>
                    </a:solidFill>
                  </a:rPr>
                  <a:t>Now</a:t>
                </a:r>
                <a:r>
                  <a:rPr lang="de-CH" sz="2000" b="1" dirty="0" smtClean="0">
                    <a:solidFill>
                      <a:srgbClr val="FF0000"/>
                    </a:solidFill>
                  </a:rPr>
                  <a:t> Helmholtz </a:t>
                </a:r>
                <a:r>
                  <a:rPr lang="de-CH" sz="2000" b="1" dirty="0" err="1" smtClean="0">
                    <a:solidFill>
                      <a:srgbClr val="FF0000"/>
                    </a:solidFill>
                  </a:rPr>
                  <a:t>Association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3419872" y="3140968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solidFill>
                  <a:srgbClr val="FF0000"/>
                </a:solidFill>
              </a:rPr>
              <a:t>Basic Research </a:t>
            </a:r>
            <a:r>
              <a:rPr lang="de-CH" sz="2800" b="1" dirty="0" err="1" smtClean="0">
                <a:solidFill>
                  <a:srgbClr val="FF0000"/>
                </a:solidFill>
              </a:rPr>
              <a:t>at</a:t>
            </a:r>
            <a:r>
              <a:rPr lang="de-CH" sz="2800" b="1" dirty="0" smtClean="0">
                <a:solidFill>
                  <a:srgbClr val="FF0000"/>
                </a:solidFill>
              </a:rPr>
              <a:t> Research Centre??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488832" cy="64807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de-CH" sz="4000" b="1" dirty="0" smtClean="0"/>
              <a:t>Technological </a:t>
            </a:r>
            <a:r>
              <a:rPr lang="de-CH" sz="4000" b="1" dirty="0" err="1" smtClean="0"/>
              <a:t>developments</a:t>
            </a:r>
            <a:endParaRPr lang="en-US" sz="4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31640" y="6356351"/>
            <a:ext cx="4688160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3040" y="1196752"/>
            <a:ext cx="864096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err="1" smtClean="0">
                <a:solidFill>
                  <a:srgbClr val="0070C0"/>
                </a:solidFill>
              </a:rPr>
              <a:t>Accelerators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and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detectors</a:t>
            </a:r>
            <a:r>
              <a:rPr lang="de-CH" sz="2800" b="1" dirty="0" smtClean="0">
                <a:solidFill>
                  <a:srgbClr val="0070C0"/>
                </a:solidFill>
              </a:rPr>
              <a:t>:</a:t>
            </a:r>
            <a:r>
              <a:rPr lang="de-CH" sz="2000" b="1" dirty="0" smtClean="0"/>
              <a:t>	</a:t>
            </a:r>
          </a:p>
          <a:p>
            <a:pPr>
              <a:buFontTx/>
              <a:buChar char="-"/>
            </a:pPr>
            <a:r>
              <a:rPr lang="de-CH" sz="2800" b="1" dirty="0" smtClean="0">
                <a:solidFill>
                  <a:srgbClr val="FF0000"/>
                </a:solidFill>
              </a:rPr>
              <a:t>First European </a:t>
            </a:r>
            <a:r>
              <a:rPr lang="de-CH" sz="2800" b="1" dirty="0" err="1" smtClean="0">
                <a:solidFill>
                  <a:srgbClr val="FF0000"/>
                </a:solidFill>
              </a:rPr>
              <a:t>studies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of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Supraconducting</a:t>
            </a:r>
            <a:r>
              <a:rPr lang="de-CH" sz="2800" b="1" dirty="0" smtClean="0">
                <a:solidFill>
                  <a:srgbClr val="FF0000"/>
                </a:solidFill>
              </a:rPr>
              <a:t> RF </a:t>
            </a:r>
            <a:r>
              <a:rPr lang="de-CH" sz="2800" b="1" dirty="0" err="1" smtClean="0">
                <a:solidFill>
                  <a:srgbClr val="FF0000"/>
                </a:solidFill>
              </a:rPr>
              <a:t>Cavities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err="1" smtClean="0"/>
              <a:t>first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application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for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particle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separators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at</a:t>
            </a:r>
            <a:r>
              <a:rPr lang="de-CH" sz="2000" b="1" dirty="0" smtClean="0"/>
              <a:t> CERN </a:t>
            </a:r>
            <a:r>
              <a:rPr lang="de-CH" sz="2000" b="1" dirty="0" err="1" smtClean="0"/>
              <a:t>and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Serpuchov</a:t>
            </a:r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err="1" smtClean="0">
                <a:solidFill>
                  <a:srgbClr val="0070C0"/>
                </a:solidFill>
              </a:rPr>
              <a:t>knowhow</a:t>
            </a:r>
            <a:r>
              <a:rPr lang="de-CH" sz="2000" b="1" dirty="0" smtClean="0">
                <a:solidFill>
                  <a:srgbClr val="0070C0"/>
                </a:solidFill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</a:rPr>
              <a:t>to</a:t>
            </a:r>
            <a:r>
              <a:rPr lang="de-CH" sz="2000" b="1" dirty="0" smtClean="0">
                <a:solidFill>
                  <a:srgbClr val="0070C0"/>
                </a:solidFill>
              </a:rPr>
              <a:t> CERN (LEP) </a:t>
            </a:r>
            <a:r>
              <a:rPr lang="de-CH" sz="2000" b="1" dirty="0" err="1" smtClean="0">
                <a:solidFill>
                  <a:srgbClr val="0070C0"/>
                </a:solidFill>
              </a:rPr>
              <a:t>and</a:t>
            </a:r>
            <a:r>
              <a:rPr lang="de-CH" sz="2000" b="1" dirty="0" smtClean="0">
                <a:solidFill>
                  <a:srgbClr val="0070C0"/>
                </a:solidFill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</a:rPr>
              <a:t>many</a:t>
            </a:r>
            <a:r>
              <a:rPr lang="de-CH" sz="2000" b="1" dirty="0" smtClean="0">
                <a:solidFill>
                  <a:srgbClr val="0070C0"/>
                </a:solidFill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</a:rPr>
              <a:t>accelerators</a:t>
            </a:r>
            <a:endParaRPr lang="de-CH" sz="2000" b="1" dirty="0" smtClean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de-CH" sz="2800" b="1" dirty="0" smtClean="0">
                <a:solidFill>
                  <a:srgbClr val="0070C0"/>
                </a:solidFill>
              </a:rPr>
              <a:t>Proton SC </a:t>
            </a:r>
            <a:r>
              <a:rPr lang="de-CH" sz="2800" b="1" dirty="0" err="1" smtClean="0">
                <a:solidFill>
                  <a:srgbClr val="0070C0"/>
                </a:solidFill>
              </a:rPr>
              <a:t>Linac</a:t>
            </a:r>
            <a:r>
              <a:rPr lang="de-CH" sz="2800" b="1" dirty="0" smtClean="0">
                <a:solidFill>
                  <a:srgbClr val="0070C0"/>
                </a:solidFill>
              </a:rPr>
              <a:t> Prototyp </a:t>
            </a:r>
            <a:r>
              <a:rPr lang="de-CH" sz="2400" b="1" dirty="0" err="1" smtClean="0"/>
              <a:t>at</a:t>
            </a:r>
            <a:r>
              <a:rPr lang="de-CH" sz="2400" b="1" dirty="0" smtClean="0"/>
              <a:t> IEKP </a:t>
            </a:r>
            <a:r>
              <a:rPr lang="de-CH" sz="2000" b="1" dirty="0" smtClean="0"/>
              <a:t>(2 </a:t>
            </a:r>
            <a:r>
              <a:rPr lang="de-CH" sz="2000" b="1" dirty="0" err="1" smtClean="0"/>
              <a:t>cooling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plants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at</a:t>
            </a:r>
            <a:r>
              <a:rPr lang="de-CH" sz="2000" b="1" dirty="0" smtClean="0"/>
              <a:t> 3</a:t>
            </a:r>
            <a:r>
              <a:rPr lang="de-CH" sz="2000" b="1" baseline="30000" dirty="0" smtClean="0"/>
              <a:t>0</a:t>
            </a:r>
            <a:r>
              <a:rPr lang="de-CH" sz="2000" b="1" dirty="0" smtClean="0"/>
              <a:t> K)</a:t>
            </a:r>
            <a:br>
              <a:rPr lang="de-CH" sz="2000" b="1" dirty="0" smtClean="0"/>
            </a:br>
            <a:r>
              <a:rPr lang="de-CH" sz="2000" b="1" dirty="0" smtClean="0"/>
              <a:t>	</a:t>
            </a:r>
            <a:r>
              <a:rPr lang="de-CH" sz="2000" b="1" dirty="0" err="1" smtClean="0">
                <a:solidFill>
                  <a:srgbClr val="0070C0"/>
                </a:solidFill>
              </a:rPr>
              <a:t>first</a:t>
            </a:r>
            <a:r>
              <a:rPr lang="de-CH" sz="2000" b="1" dirty="0" smtClean="0">
                <a:solidFill>
                  <a:srgbClr val="0070C0"/>
                </a:solidFill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</a:rPr>
              <a:t>cryogenic</a:t>
            </a:r>
            <a:r>
              <a:rPr lang="de-CH" sz="2000" b="1" dirty="0" smtClean="0">
                <a:solidFill>
                  <a:srgbClr val="0070C0"/>
                </a:solidFill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</a:rPr>
              <a:t>at</a:t>
            </a:r>
            <a:r>
              <a:rPr lang="de-CH" sz="2000" b="1" dirty="0" smtClean="0">
                <a:solidFill>
                  <a:srgbClr val="0070C0"/>
                </a:solidFill>
              </a:rPr>
              <a:t> FZK</a:t>
            </a:r>
            <a:endParaRPr lang="de-CH" sz="2000" b="1" dirty="0" smtClean="0"/>
          </a:p>
          <a:p>
            <a:r>
              <a:rPr lang="de-CH" sz="2800" b="1" dirty="0" err="1" smtClean="0">
                <a:solidFill>
                  <a:srgbClr val="009900"/>
                </a:solidFill>
              </a:rPr>
              <a:t>Supraconducting</a:t>
            </a:r>
            <a:r>
              <a:rPr lang="de-CH" sz="2800" b="1" dirty="0" smtClean="0">
                <a:solidFill>
                  <a:srgbClr val="009900"/>
                </a:solidFill>
              </a:rPr>
              <a:t> Magnets</a:t>
            </a:r>
            <a:r>
              <a:rPr lang="de-CH" sz="2000" b="1" dirty="0" smtClean="0"/>
              <a:t> </a:t>
            </a:r>
            <a:r>
              <a:rPr lang="de-CH" b="1" dirty="0" smtClean="0"/>
              <a:t/>
            </a:r>
            <a:br>
              <a:rPr lang="de-CH" b="1" dirty="0" smtClean="0"/>
            </a:br>
            <a:r>
              <a:rPr lang="de-CH" b="1" dirty="0" err="1" smtClean="0"/>
              <a:t>W.Heinz</a:t>
            </a:r>
            <a:r>
              <a:rPr lang="de-CH" b="1" dirty="0" smtClean="0"/>
              <a:t>, </a:t>
            </a:r>
            <a:r>
              <a:rPr lang="de-CH" b="1" dirty="0" err="1" smtClean="0"/>
              <a:t>J.Halbritter</a:t>
            </a:r>
            <a:r>
              <a:rPr lang="de-CH" b="1" dirty="0" smtClean="0"/>
              <a:t>  (</a:t>
            </a:r>
            <a:r>
              <a:rPr lang="de-CH" b="1" dirty="0" err="1" smtClean="0"/>
              <a:t>origine</a:t>
            </a:r>
            <a:r>
              <a:rPr lang="de-CH" b="1" dirty="0" smtClean="0"/>
              <a:t> </a:t>
            </a:r>
            <a:r>
              <a:rPr lang="de-CH" b="1" dirty="0" err="1" smtClean="0"/>
              <a:t>of</a:t>
            </a:r>
            <a:r>
              <a:rPr lang="de-CH" b="1" dirty="0" smtClean="0"/>
              <a:t> ITP)</a:t>
            </a:r>
          </a:p>
          <a:p>
            <a:r>
              <a:rPr lang="de-CH" sz="2800" b="1" dirty="0" err="1" smtClean="0">
                <a:solidFill>
                  <a:srgbClr val="FF9900"/>
                </a:solidFill>
              </a:rPr>
              <a:t>Use</a:t>
            </a:r>
            <a:r>
              <a:rPr lang="de-CH" sz="2800" b="1" dirty="0" smtClean="0">
                <a:solidFill>
                  <a:srgbClr val="FF9900"/>
                </a:solidFill>
              </a:rPr>
              <a:t> </a:t>
            </a:r>
            <a:r>
              <a:rPr lang="de-CH" sz="2800" b="1" dirty="0" err="1" smtClean="0">
                <a:solidFill>
                  <a:srgbClr val="FF9900"/>
                </a:solidFill>
              </a:rPr>
              <a:t>of</a:t>
            </a:r>
            <a:r>
              <a:rPr lang="de-CH" sz="2800" b="1" dirty="0" smtClean="0">
                <a:solidFill>
                  <a:srgbClr val="FF9900"/>
                </a:solidFill>
              </a:rPr>
              <a:t> </a:t>
            </a:r>
            <a:r>
              <a:rPr lang="de-CH" sz="2800" b="1" dirty="0" err="1" smtClean="0">
                <a:solidFill>
                  <a:srgbClr val="FF9900"/>
                </a:solidFill>
              </a:rPr>
              <a:t>computers</a:t>
            </a:r>
            <a:r>
              <a:rPr lang="de-CH" sz="2800" b="1" dirty="0" smtClean="0">
                <a:solidFill>
                  <a:srgbClr val="FF9900"/>
                </a:solidFill>
              </a:rPr>
              <a:t> </a:t>
            </a:r>
            <a:r>
              <a:rPr lang="de-CH" b="1" dirty="0" smtClean="0"/>
              <a:t>(in </a:t>
            </a:r>
            <a:r>
              <a:rPr lang="de-CH" b="1" dirty="0" err="1" smtClean="0"/>
              <a:t>particle</a:t>
            </a:r>
            <a:r>
              <a:rPr lang="de-CH" b="1" dirty="0" smtClean="0"/>
              <a:t> </a:t>
            </a:r>
            <a:r>
              <a:rPr lang="de-CH" b="1" dirty="0" err="1" smtClean="0"/>
              <a:t>physics</a:t>
            </a:r>
            <a:r>
              <a:rPr lang="de-CH" b="1" dirty="0" smtClean="0"/>
              <a:t> </a:t>
            </a:r>
            <a:r>
              <a:rPr lang="de-CH" b="1" dirty="0" err="1" smtClean="0"/>
              <a:t>experiments</a:t>
            </a:r>
            <a:r>
              <a:rPr lang="de-CH" b="1" dirty="0" smtClean="0"/>
              <a:t>)</a:t>
            </a:r>
            <a:endParaRPr lang="en-US" sz="1600" b="1" dirty="0"/>
          </a:p>
        </p:txBody>
      </p:sp>
      <p:pic>
        <p:nvPicPr>
          <p:cNvPr id="120833" name="Picture 1" descr="C:\MzDocuments\Photos\Karlsruhe\SC_Linac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3212976"/>
            <a:ext cx="2016224" cy="310209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04248" y="6237312"/>
            <a:ext cx="23397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SC </a:t>
            </a:r>
            <a:r>
              <a:rPr lang="de-CH" sz="2000" b="1" dirty="0" err="1" smtClean="0"/>
              <a:t>proton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linac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323528" y="4869160"/>
            <a:ext cx="6048672" cy="147732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CH" sz="2400" b="1" dirty="0" smtClean="0">
                <a:solidFill>
                  <a:srgbClr val="FF0000"/>
                </a:solidFill>
              </a:rPr>
              <a:t>Basic </a:t>
            </a:r>
            <a:r>
              <a:rPr lang="de-CH" sz="2400" b="1" dirty="0" err="1" smtClean="0">
                <a:solidFill>
                  <a:srgbClr val="FF0000"/>
                </a:solidFill>
              </a:rPr>
              <a:t>research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has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introduced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new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technologies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at</a:t>
            </a:r>
            <a:r>
              <a:rPr lang="de-CH" sz="2400" b="1" dirty="0" smtClean="0">
                <a:solidFill>
                  <a:srgbClr val="FF0000"/>
                </a:solidFill>
              </a:rPr>
              <a:t> FZK  </a:t>
            </a:r>
            <a:r>
              <a:rPr lang="de-CH" sz="2400" b="1" dirty="0" err="1" smtClean="0">
                <a:solidFill>
                  <a:srgbClr val="FF0000"/>
                </a:solidFill>
              </a:rPr>
              <a:t>which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became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basis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for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new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applications</a:t>
            </a:r>
            <a:r>
              <a:rPr lang="de-CH" sz="1600" b="1" dirty="0" smtClean="0"/>
              <a:t/>
            </a:r>
            <a:br>
              <a:rPr lang="de-CH" sz="1600" b="1" dirty="0" smtClean="0"/>
            </a:br>
            <a:r>
              <a:rPr lang="de-CH" sz="1600" b="1" dirty="0" smtClean="0"/>
              <a:t>e.g</a:t>
            </a:r>
            <a:r>
              <a:rPr lang="de-CH" b="1" dirty="0" smtClean="0"/>
              <a:t>. SL  </a:t>
            </a:r>
            <a:r>
              <a:rPr lang="de-CH" b="1" dirty="0" err="1" smtClean="0"/>
              <a:t>magnest</a:t>
            </a:r>
            <a:r>
              <a:rPr lang="de-CH" b="1" dirty="0" smtClean="0"/>
              <a:t> </a:t>
            </a:r>
            <a:r>
              <a:rPr lang="de-CH" b="1" dirty="0" err="1" smtClean="0"/>
              <a:t>for</a:t>
            </a:r>
            <a:r>
              <a:rPr lang="de-CH" b="1" dirty="0" smtClean="0"/>
              <a:t> </a:t>
            </a:r>
            <a:r>
              <a:rPr lang="de-CH" b="1" dirty="0" err="1" smtClean="0"/>
              <a:t>fusion</a:t>
            </a:r>
            <a:r>
              <a:rPr lang="de-CH" b="1" dirty="0" smtClean="0"/>
              <a:t> TOSCA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Die Pyramide auf dem Marktplatz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573016"/>
            <a:ext cx="2016224" cy="268830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47864" y="6492875"/>
            <a:ext cx="4832176" cy="365125"/>
          </a:xfrm>
        </p:spPr>
        <p:txBody>
          <a:bodyPr/>
          <a:lstStyle/>
          <a:p>
            <a:r>
              <a:rPr lang="en-US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pic>
        <p:nvPicPr>
          <p:cNvPr id="7" name="Picture 3" descr="C:\MzDocuments\TexteVorträge\40Jahre Karlsruhe\foto_schloss_rdax_562x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40"/>
            <a:ext cx="4682305" cy="201622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203848" y="476672"/>
            <a:ext cx="5436096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CH" sz="2000" b="1" dirty="0" smtClean="0">
                <a:solidFill>
                  <a:srgbClr val="FF0000"/>
                </a:solidFill>
              </a:rPr>
              <a:t>1945 Karlsruhe in </a:t>
            </a:r>
            <a:r>
              <a:rPr lang="en-US" sz="2000" b="1" dirty="0" smtClean="0">
                <a:solidFill>
                  <a:srgbClr val="FF0000"/>
                </a:solidFill>
              </a:rPr>
              <a:t>ruins</a:t>
            </a:r>
            <a:r>
              <a:rPr lang="de-CH" sz="2000" b="1" dirty="0" smtClean="0">
                <a:solidFill>
                  <a:srgbClr val="FF0000"/>
                </a:solidFill>
              </a:rPr>
              <a:t> (</a:t>
            </a:r>
            <a:r>
              <a:rPr lang="en-US" sz="2000" b="1" dirty="0" smtClean="0">
                <a:solidFill>
                  <a:srgbClr val="FF0000"/>
                </a:solidFill>
              </a:rPr>
              <a:t>town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and physics</a:t>
            </a:r>
            <a:r>
              <a:rPr lang="de-CH" sz="2000" b="1" dirty="0" smtClean="0">
                <a:solidFill>
                  <a:srgbClr val="FF0000"/>
                </a:solidFill>
              </a:rPr>
              <a:t>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2401" name="Picture 1" descr="\\cern.ch\dfs\Users\s\schopper\Documents\My Pictures\Marktp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268760"/>
            <a:ext cx="3396899" cy="2232248"/>
          </a:xfrm>
          <a:prstGeom prst="rect">
            <a:avLst/>
          </a:prstGeom>
          <a:noFill/>
        </p:spPr>
      </p:pic>
      <p:pic>
        <p:nvPicPr>
          <p:cNvPr id="105473" name="Picture 1" descr="C:\MzDocuments\Photos\Karlsruhe\SchlossRuine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124744"/>
            <a:ext cx="3528392" cy="24801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9552" y="6021288"/>
            <a:ext cx="4248472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Now reborn, town </a:t>
            </a:r>
            <a:r>
              <a:rPr lang="en-US" sz="2800" b="1" dirty="0" smtClean="0">
                <a:solidFill>
                  <a:srgbClr val="FF0000"/>
                </a:solidFill>
              </a:rPr>
              <a:t>and physics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7647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Castle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40152" y="9807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Market </a:t>
            </a:r>
            <a:r>
              <a:rPr lang="de-CH" dirty="0" err="1" smtClean="0"/>
              <a:t>place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4" descr="C:\MzDocuments\Photos\Reisen\AmmanAqaba\IMG_0087.jpg"/>
          <p:cNvPicPr>
            <a:picLocks noChangeAspect="1" noChangeArrowheads="1"/>
          </p:cNvPicPr>
          <p:nvPr/>
        </p:nvPicPr>
        <p:blipFill>
          <a:blip r:embed="rId3" cstate="print">
            <a:lum bright="16000" contrast="30000"/>
          </a:blip>
          <a:srcRect/>
          <a:stretch>
            <a:fillRect/>
          </a:stretch>
        </p:blipFill>
        <p:spPr bwMode="auto">
          <a:xfrm>
            <a:off x="179512" y="1844824"/>
            <a:ext cx="2160240" cy="28806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3528" y="260648"/>
            <a:ext cx="2232248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CH" sz="2000" b="1" dirty="0" err="1" smtClean="0">
                <a:solidFill>
                  <a:srgbClr val="00B050"/>
                </a:solidFill>
              </a:rPr>
              <a:t>No</a:t>
            </a:r>
            <a:r>
              <a:rPr lang="de-CH" sz="2000" b="1" dirty="0" smtClean="0">
                <a:solidFill>
                  <a:srgbClr val="00B050"/>
                </a:solidFill>
              </a:rPr>
              <a:t> time </a:t>
            </a:r>
            <a:r>
              <a:rPr lang="de-CH" sz="2000" b="1" dirty="0" err="1" smtClean="0">
                <a:solidFill>
                  <a:srgbClr val="00B050"/>
                </a:solidFill>
              </a:rPr>
              <a:t>to</a:t>
            </a:r>
            <a:r>
              <a:rPr lang="de-CH" sz="2000" b="1" dirty="0" smtClean="0">
                <a:solidFill>
                  <a:srgbClr val="00B050"/>
                </a:solidFill>
              </a:rPr>
              <a:t> </a:t>
            </a:r>
            <a:r>
              <a:rPr lang="de-CH" sz="2000" b="1" dirty="0" err="1" smtClean="0">
                <a:solidFill>
                  <a:srgbClr val="00B050"/>
                </a:solidFill>
              </a:rPr>
              <a:t>discuss</a:t>
            </a:r>
            <a:r>
              <a:rPr lang="de-CH" sz="2000" b="1" dirty="0" smtClean="0">
                <a:solidFill>
                  <a:srgbClr val="00B050"/>
                </a:solidFill>
              </a:rPr>
              <a:t> </a:t>
            </a:r>
            <a:r>
              <a:rPr lang="de-CH" sz="2000" b="1" dirty="0" err="1" smtClean="0">
                <a:solidFill>
                  <a:srgbClr val="00B050"/>
                </a:solidFill>
              </a:rPr>
              <a:t>importance</a:t>
            </a:r>
            <a:r>
              <a:rPr lang="de-CH" sz="2000" b="1" dirty="0" smtClean="0">
                <a:solidFill>
                  <a:srgbClr val="00B050"/>
                </a:solidFill>
              </a:rPr>
              <a:t> </a:t>
            </a:r>
            <a:r>
              <a:rPr lang="de-CH" sz="2000" b="1" dirty="0" err="1" smtClean="0">
                <a:solidFill>
                  <a:srgbClr val="00B050"/>
                </a:solidFill>
              </a:rPr>
              <a:t>of</a:t>
            </a:r>
            <a:r>
              <a:rPr lang="de-CH" sz="2000" b="1" dirty="0" smtClean="0">
                <a:solidFill>
                  <a:srgbClr val="00B050"/>
                </a:solidFill>
              </a:rPr>
              <a:t> </a:t>
            </a:r>
            <a:r>
              <a:rPr lang="de-CH" sz="2000" b="1" dirty="0" err="1" smtClean="0">
                <a:solidFill>
                  <a:srgbClr val="00B050"/>
                </a:solidFill>
              </a:rPr>
              <a:t>teaching</a:t>
            </a:r>
            <a:r>
              <a:rPr lang="de-CH" sz="2000" b="1" dirty="0" smtClean="0">
                <a:solidFill>
                  <a:srgbClr val="00B050"/>
                </a:solidFill>
              </a:rPr>
              <a:t> </a:t>
            </a:r>
            <a:r>
              <a:rPr lang="de-CH" sz="2000" b="1" dirty="0" err="1" smtClean="0">
                <a:solidFill>
                  <a:srgbClr val="00B050"/>
                </a:solidFill>
              </a:rPr>
              <a:t>and</a:t>
            </a:r>
            <a:r>
              <a:rPr lang="de-CH" sz="2000" b="1" dirty="0" smtClean="0">
                <a:solidFill>
                  <a:srgbClr val="00B050"/>
                </a:solidFill>
              </a:rPr>
              <a:t> </a:t>
            </a:r>
            <a:r>
              <a:rPr lang="de-CH" sz="2000" b="1" dirty="0" err="1" smtClean="0">
                <a:solidFill>
                  <a:srgbClr val="00B050"/>
                </a:solidFill>
              </a:rPr>
              <a:t>role</a:t>
            </a:r>
            <a:r>
              <a:rPr lang="de-CH" sz="2000" b="1" dirty="0" smtClean="0">
                <a:solidFill>
                  <a:srgbClr val="00B050"/>
                </a:solidFill>
              </a:rPr>
              <a:t> </a:t>
            </a:r>
            <a:r>
              <a:rPr lang="de-CH" sz="2000" b="1" dirty="0" err="1" smtClean="0">
                <a:solidFill>
                  <a:srgbClr val="00B050"/>
                </a:solidFill>
              </a:rPr>
              <a:t>of</a:t>
            </a:r>
            <a:r>
              <a:rPr lang="de-CH" sz="2000" b="1" dirty="0" smtClean="0">
                <a:solidFill>
                  <a:srgbClr val="00B050"/>
                </a:solidFill>
              </a:rPr>
              <a:t> </a:t>
            </a:r>
            <a:r>
              <a:rPr lang="de-CH" sz="2000" b="1" dirty="0" err="1" smtClean="0">
                <a:solidFill>
                  <a:srgbClr val="00B050"/>
                </a:solidFill>
              </a:rPr>
              <a:t>students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4293096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b="1" dirty="0" smtClean="0"/>
              <a:t>Isa </a:t>
            </a:r>
            <a:r>
              <a:rPr lang="de-CH" b="1" dirty="0" err="1" smtClean="0"/>
              <a:t>Khubeis</a:t>
            </a:r>
            <a:endParaRPr lang="en-US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47864" y="2852936"/>
            <a:ext cx="5796136" cy="3825716"/>
            <a:chOff x="3815408" y="2996952"/>
            <a:chExt cx="5328592" cy="3681700"/>
          </a:xfrm>
        </p:grpSpPr>
        <p:pic>
          <p:nvPicPr>
            <p:cNvPr id="5" name="Picture 2" descr="C:\MzDocuments\Photos\SESAME\Personenphotos\HM_Iaccarino.jpg"/>
            <p:cNvPicPr>
              <a:picLocks noChangeAspect="1" noChangeArrowheads="1"/>
            </p:cNvPicPr>
            <p:nvPr/>
          </p:nvPicPr>
          <p:blipFill>
            <a:blip r:embed="rId4" cstate="print">
              <a:lum bright="-2000" contrast="24000"/>
            </a:blip>
            <a:srcRect/>
            <a:stretch>
              <a:fillRect/>
            </a:stretch>
          </p:blipFill>
          <p:spPr bwMode="auto">
            <a:xfrm>
              <a:off x="4139952" y="2996952"/>
              <a:ext cx="4597442" cy="3338030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3815408" y="6309320"/>
              <a:ext cx="53285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 smtClean="0"/>
                <a:t>Schopper,  ADG UNESCO, King Abdullah, Prince Ghazi</a:t>
              </a:r>
              <a:endParaRPr lang="en-US" dirty="0"/>
            </a:p>
          </p:txBody>
        </p:sp>
      </p:grpSp>
      <p:pic>
        <p:nvPicPr>
          <p:cNvPr id="16" name="Picture 2" descr="C:\MzDocuments\Photos\SESAME\Personenphotos\Prince_Ghaz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97152"/>
            <a:ext cx="2568102" cy="1842029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611560" y="6309320"/>
            <a:ext cx="134684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CH" dirty="0" smtClean="0"/>
              <a:t>Prince Ghazi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99792" y="332656"/>
            <a:ext cx="6264696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sz="2000" b="1" dirty="0" err="1" smtClean="0"/>
              <a:t>One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example</a:t>
            </a:r>
            <a:r>
              <a:rPr lang="de-CH" sz="2000" b="1" dirty="0" smtClean="0"/>
              <a:t> </a:t>
            </a:r>
            <a:r>
              <a:rPr lang="de-CH" sz="2000" b="1" dirty="0" smtClean="0">
                <a:solidFill>
                  <a:srgbClr val="FF0000"/>
                </a:solidFill>
              </a:rPr>
              <a:t>(</a:t>
            </a:r>
            <a:r>
              <a:rPr lang="de-CH" sz="2000" b="1" dirty="0" err="1" smtClean="0">
                <a:solidFill>
                  <a:srgbClr val="FF0000"/>
                </a:solidFill>
              </a:rPr>
              <a:t>Allow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me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small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diversion</a:t>
            </a:r>
            <a:r>
              <a:rPr lang="de-CH" sz="2000" b="1" dirty="0" smtClean="0">
                <a:solidFill>
                  <a:srgbClr val="FF0000"/>
                </a:solidFill>
              </a:rPr>
              <a:t>!)</a:t>
            </a:r>
            <a:r>
              <a:rPr lang="de-CH" sz="2000" b="1" dirty="0" smtClean="0"/>
              <a:t>:   </a:t>
            </a:r>
          </a:p>
          <a:p>
            <a:r>
              <a:rPr lang="de-CH" sz="2400" b="1" dirty="0" smtClean="0">
                <a:solidFill>
                  <a:srgbClr val="002060"/>
                </a:solidFill>
              </a:rPr>
              <a:t>Isa </a:t>
            </a:r>
            <a:r>
              <a:rPr lang="de-CH" sz="2400" b="1" dirty="0" err="1" smtClean="0">
                <a:solidFill>
                  <a:srgbClr val="002060"/>
                </a:solidFill>
              </a:rPr>
              <a:t>Khubeis</a:t>
            </a:r>
            <a:r>
              <a:rPr lang="de-CH" sz="2400" b="1" dirty="0" smtClean="0">
                <a:solidFill>
                  <a:srgbClr val="002060"/>
                </a:solidFill>
              </a:rPr>
              <a:t> </a:t>
            </a:r>
            <a:r>
              <a:rPr lang="de-CH" sz="2000" b="1" dirty="0" err="1" smtClean="0"/>
              <a:t>from</a:t>
            </a:r>
            <a:r>
              <a:rPr lang="de-CH" sz="2000" b="1" dirty="0" smtClean="0"/>
              <a:t> Jordan, </a:t>
            </a:r>
          </a:p>
          <a:p>
            <a:r>
              <a:rPr lang="de-CH" sz="2000" b="1" dirty="0" smtClean="0"/>
              <a:t>Diplom Mainz, PHD in KA, Prof. Uni. </a:t>
            </a:r>
            <a:r>
              <a:rPr lang="de-CH" sz="2000" b="1" dirty="0" err="1" smtClean="0"/>
              <a:t>of</a:t>
            </a:r>
            <a:r>
              <a:rPr lang="de-CH" sz="2000" b="1" dirty="0" smtClean="0"/>
              <a:t> Jordan</a:t>
            </a:r>
          </a:p>
          <a:p>
            <a:r>
              <a:rPr lang="de-CH" sz="2000" b="1" dirty="0" smtClean="0">
                <a:solidFill>
                  <a:srgbClr val="00B050"/>
                </a:solidFill>
              </a:rPr>
              <a:t>(</a:t>
            </a:r>
            <a:r>
              <a:rPr lang="de-CH" sz="2000" b="1" dirty="0" smtClean="0">
                <a:solidFill>
                  <a:srgbClr val="FF0000"/>
                </a:solidFill>
              </a:rPr>
              <a:t>German </a:t>
            </a:r>
            <a:r>
              <a:rPr lang="de-CH" sz="2000" b="1" dirty="0" err="1" smtClean="0">
                <a:solidFill>
                  <a:srgbClr val="FF0000"/>
                </a:solidFill>
              </a:rPr>
              <a:t>degrees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very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appreciated</a:t>
            </a:r>
            <a:r>
              <a:rPr lang="de-CH" sz="2000" b="1" dirty="0" smtClean="0">
                <a:solidFill>
                  <a:srgbClr val="FF0000"/>
                </a:solidFill>
              </a:rPr>
              <a:t> in </a:t>
            </a:r>
            <a:r>
              <a:rPr lang="de-CH" sz="2000" b="1" dirty="0" err="1" smtClean="0">
                <a:solidFill>
                  <a:srgbClr val="FF0000"/>
                </a:solidFill>
              </a:rPr>
              <a:t>Middle</a:t>
            </a:r>
            <a:r>
              <a:rPr lang="de-CH" sz="2000" b="1" dirty="0" smtClean="0">
                <a:solidFill>
                  <a:srgbClr val="FF0000"/>
                </a:solidFill>
              </a:rPr>
              <a:t> East) </a:t>
            </a:r>
            <a:r>
              <a:rPr lang="de-CH" sz="2000" b="1" dirty="0" err="1" smtClean="0">
                <a:solidFill>
                  <a:srgbClr val="FF0000"/>
                </a:solidFill>
              </a:rPr>
              <a:t>MSc</a:t>
            </a:r>
            <a:r>
              <a:rPr lang="de-CH" sz="2000" b="1" dirty="0" smtClean="0">
                <a:solidFill>
                  <a:srgbClr val="FF0000"/>
                </a:solidFill>
              </a:rPr>
              <a:t>??</a:t>
            </a:r>
            <a:r>
              <a:rPr lang="de-CH" sz="2000" b="1" dirty="0" smtClean="0">
                <a:solidFill>
                  <a:srgbClr val="00B050"/>
                </a:solidFill>
              </a:rPr>
              <a:t/>
            </a:r>
            <a:br>
              <a:rPr lang="de-CH" sz="2000" b="1" dirty="0" smtClean="0">
                <a:solidFill>
                  <a:srgbClr val="00B050"/>
                </a:solidFill>
              </a:rPr>
            </a:br>
            <a:r>
              <a:rPr lang="de-CH" sz="2000" b="1" dirty="0" smtClean="0"/>
              <a:t> </a:t>
            </a:r>
            <a:r>
              <a:rPr lang="de-CH" sz="2000" dirty="0" err="1" smtClean="0"/>
              <a:t>Vice</a:t>
            </a:r>
            <a:r>
              <a:rPr lang="de-CH" sz="2000" dirty="0" smtClean="0"/>
              <a:t>-Präsident Al </a:t>
            </a:r>
            <a:r>
              <a:rPr lang="de-CH" sz="2000" dirty="0" err="1" smtClean="0"/>
              <a:t>Balqa</a:t>
            </a:r>
            <a:r>
              <a:rPr lang="de-CH" sz="2000" dirty="0" smtClean="0"/>
              <a:t> </a:t>
            </a:r>
            <a:r>
              <a:rPr lang="de-CH" sz="2000" dirty="0" err="1" smtClean="0"/>
              <a:t>Univeristy</a:t>
            </a:r>
            <a:endParaRPr lang="de-CH" sz="2000" dirty="0" smtClean="0"/>
          </a:p>
          <a:p>
            <a:r>
              <a:rPr lang="de-CH" sz="2400" b="1" dirty="0" smtClean="0">
                <a:solidFill>
                  <a:srgbClr val="0070C0"/>
                </a:solidFill>
              </a:rPr>
              <a:t>Help </a:t>
            </a:r>
            <a:r>
              <a:rPr lang="de-CH" sz="2400" b="1" dirty="0" err="1" smtClean="0">
                <a:solidFill>
                  <a:srgbClr val="0070C0"/>
                </a:solidFill>
              </a:rPr>
              <a:t>to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establish</a:t>
            </a:r>
            <a:r>
              <a:rPr lang="de-CH" sz="2400" b="1" dirty="0" smtClean="0">
                <a:solidFill>
                  <a:srgbClr val="0070C0"/>
                </a:solidFill>
              </a:rPr>
              <a:t> SESAME Synchrotron Radiation Lab in Jordan  (2000)</a:t>
            </a:r>
            <a:br>
              <a:rPr lang="de-CH" sz="2400" b="1" dirty="0" smtClean="0">
                <a:solidFill>
                  <a:srgbClr val="0070C0"/>
                </a:solidFill>
              </a:rPr>
            </a:br>
            <a:r>
              <a:rPr lang="de-CH" sz="2400" b="1" dirty="0" smtClean="0">
                <a:solidFill>
                  <a:srgbClr val="0070C0"/>
                </a:solidFill>
              </a:rPr>
              <a:t>(</a:t>
            </a:r>
            <a:r>
              <a:rPr lang="de-CH" sz="2400" b="1" dirty="0" err="1" smtClean="0">
                <a:solidFill>
                  <a:srgbClr val="0070C0"/>
                </a:solidFill>
              </a:rPr>
              <a:t>under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umbrella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of</a:t>
            </a:r>
            <a:r>
              <a:rPr lang="de-CH" sz="2400" b="1" dirty="0" smtClean="0">
                <a:solidFill>
                  <a:srgbClr val="0070C0"/>
                </a:solidFill>
              </a:rPr>
              <a:t> UNESCO </a:t>
            </a:r>
            <a:r>
              <a:rPr lang="de-CH" sz="2400" b="1" dirty="0" err="1" smtClean="0">
                <a:solidFill>
                  <a:srgbClr val="0070C0"/>
                </a:solidFill>
              </a:rPr>
              <a:t>like</a:t>
            </a:r>
            <a:r>
              <a:rPr lang="de-CH" sz="2400" b="1" dirty="0" smtClean="0">
                <a:solidFill>
                  <a:srgbClr val="0070C0"/>
                </a:solidFill>
              </a:rPr>
              <a:t> CERN)</a:t>
            </a:r>
          </a:p>
          <a:p>
            <a:r>
              <a:rPr lang="de-CH" sz="2000" b="1" dirty="0" err="1" smtClean="0"/>
              <a:t>By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establishing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contacts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with</a:t>
            </a:r>
            <a:r>
              <a:rPr lang="de-CH" sz="2000" b="1" dirty="0" smtClean="0"/>
              <a:t> King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4400128" cy="501649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59632" y="0"/>
            <a:ext cx="6840760" cy="4518502"/>
            <a:chOff x="5428647" y="3789040"/>
            <a:chExt cx="3538324" cy="2430270"/>
          </a:xfrm>
        </p:grpSpPr>
        <p:pic>
          <p:nvPicPr>
            <p:cNvPr id="6" name="Picture 3" descr="C:\MzDocuments\Photos\SESAME\SESAME 5.JPG"/>
            <p:cNvPicPr>
              <a:picLocks noChangeAspect="1" noChangeArrowheads="1"/>
            </p:cNvPicPr>
            <p:nvPr/>
          </p:nvPicPr>
          <p:blipFill>
            <a:blip r:embed="rId2" cstate="print">
              <a:lum bright="18000" contrast="40000"/>
            </a:blip>
            <a:srcRect/>
            <a:stretch>
              <a:fillRect/>
            </a:stretch>
          </p:blipFill>
          <p:spPr bwMode="auto">
            <a:xfrm>
              <a:off x="5652120" y="3789040"/>
              <a:ext cx="3240360" cy="243027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5428647" y="4292522"/>
              <a:ext cx="3538324" cy="2483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CH" sz="2400" b="1" dirty="0" smtClean="0"/>
                <a:t>SESAME </a:t>
              </a:r>
              <a:r>
                <a:rPr lang="de-CH" sz="2400" b="1" dirty="0" err="1" smtClean="0"/>
                <a:t>Building</a:t>
              </a:r>
              <a:r>
                <a:rPr lang="de-CH" sz="2400" b="1" dirty="0" smtClean="0"/>
                <a:t>  (</a:t>
              </a:r>
              <a:r>
                <a:rPr lang="de-CH" sz="2400" b="1" dirty="0" err="1" smtClean="0"/>
                <a:t>Near</a:t>
              </a:r>
              <a:r>
                <a:rPr lang="de-CH" sz="2400" b="1" dirty="0" smtClean="0"/>
                <a:t> Amman) </a:t>
              </a:r>
              <a:r>
                <a:rPr lang="de-CH" sz="2400" b="1" dirty="0" err="1" smtClean="0"/>
                <a:t>is</a:t>
              </a:r>
              <a:r>
                <a:rPr lang="de-CH" sz="2400" b="1" dirty="0" smtClean="0"/>
                <a:t> </a:t>
              </a:r>
              <a:r>
                <a:rPr lang="de-CH" sz="2400" b="1" dirty="0" err="1" smtClean="0"/>
                <a:t>copy</a:t>
              </a:r>
              <a:r>
                <a:rPr lang="de-CH" sz="2400" b="1" dirty="0" smtClean="0"/>
                <a:t> </a:t>
              </a:r>
              <a:r>
                <a:rPr lang="de-CH" sz="2400" b="1" dirty="0" err="1" smtClean="0"/>
                <a:t>of</a:t>
              </a:r>
              <a:r>
                <a:rPr lang="de-CH" sz="2400" b="1" dirty="0" smtClean="0"/>
                <a:t> ANKA</a:t>
              </a:r>
              <a:endParaRPr lang="en-US" sz="2400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3528" y="476672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solidFill>
                  <a:srgbClr val="0070C0"/>
                </a:solidFill>
              </a:rPr>
              <a:t>FZK (Manfred Popp) </a:t>
            </a:r>
            <a:r>
              <a:rPr lang="de-CH" sz="2800" b="1" dirty="0" err="1" smtClean="0">
                <a:solidFill>
                  <a:srgbClr val="0070C0"/>
                </a:solidFill>
              </a:rPr>
              <a:t>provided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help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for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birth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of</a:t>
            </a:r>
            <a:r>
              <a:rPr lang="de-CH" sz="2800" b="1" dirty="0" smtClean="0">
                <a:solidFill>
                  <a:srgbClr val="0070C0"/>
                </a:solidFill>
              </a:rPr>
              <a:t> SESAME</a:t>
            </a:r>
            <a:endParaRPr lang="de-CH" sz="2400" b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971600" y="4869160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b="1" dirty="0" smtClean="0">
                <a:solidFill>
                  <a:srgbClr val="7030A0"/>
                </a:solidFill>
              </a:rPr>
              <a:t>SESAME International Organisation (</a:t>
            </a:r>
            <a:r>
              <a:rPr lang="de-CH" sz="2400" b="1" dirty="0" err="1" smtClean="0">
                <a:solidFill>
                  <a:srgbClr val="7030A0"/>
                </a:solidFill>
              </a:rPr>
              <a:t>like</a:t>
            </a:r>
            <a:r>
              <a:rPr lang="de-CH" sz="2400" b="1" dirty="0" smtClean="0">
                <a:solidFill>
                  <a:srgbClr val="7030A0"/>
                </a:solidFill>
              </a:rPr>
              <a:t> CERN)</a:t>
            </a:r>
            <a:br>
              <a:rPr lang="de-CH" sz="2400" b="1" dirty="0" smtClean="0">
                <a:solidFill>
                  <a:srgbClr val="7030A0"/>
                </a:solidFill>
              </a:rPr>
            </a:br>
            <a:r>
              <a:rPr lang="de-CH" sz="2400" b="1" dirty="0" err="1" smtClean="0">
                <a:solidFill>
                  <a:srgbClr val="7030A0"/>
                </a:solidFill>
              </a:rPr>
              <a:t>Only</a:t>
            </a:r>
            <a:r>
              <a:rPr lang="de-CH" sz="2400" b="1" dirty="0" smtClean="0">
                <a:solidFill>
                  <a:srgbClr val="7030A0"/>
                </a:solidFill>
              </a:rPr>
              <a:t> </a:t>
            </a:r>
            <a:r>
              <a:rPr lang="de-CH" sz="2400" b="1" dirty="0" err="1" smtClean="0">
                <a:solidFill>
                  <a:srgbClr val="7030A0"/>
                </a:solidFill>
              </a:rPr>
              <a:t>two</a:t>
            </a:r>
            <a:r>
              <a:rPr lang="de-CH" sz="2400" b="1" dirty="0" smtClean="0">
                <a:solidFill>
                  <a:srgbClr val="7030A0"/>
                </a:solidFill>
              </a:rPr>
              <a:t> </a:t>
            </a:r>
            <a:r>
              <a:rPr lang="de-CH" sz="2400" b="1" dirty="0" err="1" smtClean="0">
                <a:solidFill>
                  <a:srgbClr val="7030A0"/>
                </a:solidFill>
              </a:rPr>
              <a:t>institutions</a:t>
            </a:r>
            <a:r>
              <a:rPr lang="de-CH" sz="2400" b="1" dirty="0" smtClean="0">
                <a:solidFill>
                  <a:srgbClr val="7030A0"/>
                </a:solidFill>
              </a:rPr>
              <a:t> </a:t>
            </a:r>
            <a:r>
              <a:rPr lang="de-CH" sz="2400" b="1" dirty="0" err="1" smtClean="0">
                <a:solidFill>
                  <a:srgbClr val="7030A0"/>
                </a:solidFill>
              </a:rPr>
              <a:t>with</a:t>
            </a:r>
            <a:r>
              <a:rPr lang="de-CH" sz="2400" b="1" dirty="0" smtClean="0">
                <a:solidFill>
                  <a:srgbClr val="7030A0"/>
                </a:solidFill>
              </a:rPr>
              <a:t> </a:t>
            </a:r>
            <a:r>
              <a:rPr lang="de-CH" sz="2400" b="1" dirty="0" err="1" smtClean="0">
                <a:solidFill>
                  <a:srgbClr val="7030A0"/>
                </a:solidFill>
              </a:rPr>
              <a:t>objective</a:t>
            </a:r>
            <a:r>
              <a:rPr lang="de-CH" sz="2400" b="1" dirty="0" smtClean="0">
                <a:solidFill>
                  <a:srgbClr val="7030A0"/>
                </a:solidFill>
              </a:rPr>
              <a:t>: </a:t>
            </a:r>
            <a:r>
              <a:rPr lang="de-CH" sz="2400" b="1" dirty="0" err="1" smtClean="0">
                <a:solidFill>
                  <a:srgbClr val="7030A0"/>
                </a:solidFill>
              </a:rPr>
              <a:t>science</a:t>
            </a:r>
            <a:r>
              <a:rPr lang="de-CH" sz="2400" b="1" dirty="0" smtClean="0">
                <a:solidFill>
                  <a:srgbClr val="7030A0"/>
                </a:solidFill>
              </a:rPr>
              <a:t> </a:t>
            </a:r>
            <a:r>
              <a:rPr lang="de-CH" sz="2400" b="1" dirty="0" err="1" smtClean="0">
                <a:solidFill>
                  <a:srgbClr val="7030A0"/>
                </a:solidFill>
              </a:rPr>
              <a:t>for</a:t>
            </a:r>
            <a:r>
              <a:rPr lang="de-CH" sz="2400" b="1" dirty="0" smtClean="0">
                <a:solidFill>
                  <a:srgbClr val="7030A0"/>
                </a:solidFill>
              </a:rPr>
              <a:t> </a:t>
            </a:r>
            <a:r>
              <a:rPr lang="de-CH" sz="2400" b="1" dirty="0" err="1" smtClean="0">
                <a:solidFill>
                  <a:srgbClr val="7030A0"/>
                </a:solidFill>
              </a:rPr>
              <a:t>peace</a:t>
            </a:r>
            <a:r>
              <a:rPr lang="de-CH" sz="2000" b="1" dirty="0" smtClean="0">
                <a:solidFill>
                  <a:srgbClr val="009900"/>
                </a:solidFill>
              </a:rPr>
              <a:t/>
            </a:r>
            <a:br>
              <a:rPr lang="de-CH" sz="2000" b="1" dirty="0" smtClean="0">
                <a:solidFill>
                  <a:srgbClr val="009900"/>
                </a:solidFill>
              </a:rPr>
            </a:br>
            <a:r>
              <a:rPr lang="de-CH" sz="2000" b="1" dirty="0" smtClean="0">
                <a:solidFill>
                  <a:srgbClr val="009900"/>
                </a:solidFill>
              </a:rPr>
              <a:t>Member States:  </a:t>
            </a:r>
            <a:r>
              <a:rPr lang="de-CH" sz="2000" b="1" dirty="0" smtClean="0"/>
              <a:t>Bahrein, </a:t>
            </a:r>
            <a:r>
              <a:rPr lang="de-CH" sz="2000" b="1" dirty="0" err="1" smtClean="0"/>
              <a:t>Cyprus</a:t>
            </a:r>
            <a:r>
              <a:rPr lang="de-CH" sz="2000" b="1" dirty="0" smtClean="0"/>
              <a:t>, Egypt, Iran, Israel,</a:t>
            </a:r>
            <a:br>
              <a:rPr lang="de-CH" sz="2000" b="1" dirty="0" smtClean="0"/>
            </a:br>
            <a:r>
              <a:rPr lang="de-CH" sz="2000" b="1" dirty="0" smtClean="0"/>
              <a:t>		 Jordan, Pakistan,  </a:t>
            </a:r>
            <a:r>
              <a:rPr lang="de-CH" sz="2000" b="1" dirty="0" err="1" smtClean="0"/>
              <a:t>Palestine</a:t>
            </a:r>
            <a:r>
              <a:rPr lang="de-CH" sz="2000" b="1" dirty="0" smtClean="0"/>
              <a:t>, Turkey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MzDocuments\Photos\Karlsruhe\Zeitnitz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0249" y="2420888"/>
            <a:ext cx="1983751" cy="16187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4639"/>
            <a:ext cx="5112568" cy="778097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de-CH" dirty="0" smtClean="0">
                <a:solidFill>
                  <a:srgbClr val="0070C0"/>
                </a:solidFill>
              </a:rPr>
              <a:t>2. Phase  IEKP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5536" y="1052736"/>
            <a:ext cx="7103932" cy="10772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CH" sz="2000" b="1" dirty="0" smtClean="0">
                <a:solidFill>
                  <a:srgbClr val="002060"/>
                </a:solidFill>
              </a:rPr>
              <a:t>Schopper </a:t>
            </a:r>
            <a:r>
              <a:rPr lang="de-CH" sz="2000" b="1" dirty="0" err="1" smtClean="0">
                <a:solidFill>
                  <a:srgbClr val="002060"/>
                </a:solidFill>
              </a:rPr>
              <a:t>disappears</a:t>
            </a:r>
            <a:r>
              <a:rPr lang="de-CH" sz="2000" b="1" dirty="0" smtClean="0">
                <a:solidFill>
                  <a:srgbClr val="002060"/>
                </a:solidFill>
              </a:rPr>
              <a:t> in April 1973  </a:t>
            </a:r>
            <a:r>
              <a:rPr lang="de-CH" sz="2000" b="1" dirty="0" err="1" smtClean="0">
                <a:solidFill>
                  <a:srgbClr val="002060"/>
                </a:solidFill>
              </a:rPr>
              <a:t>to</a:t>
            </a:r>
            <a:r>
              <a:rPr lang="de-CH" sz="2000" b="1" dirty="0" smtClean="0">
                <a:solidFill>
                  <a:srgbClr val="002060"/>
                </a:solidFill>
              </a:rPr>
              <a:t> Hamburg (DESY </a:t>
            </a:r>
            <a:r>
              <a:rPr lang="de-CH" sz="2000" b="1" dirty="0" err="1" smtClean="0">
                <a:solidFill>
                  <a:srgbClr val="002060"/>
                </a:solidFill>
              </a:rPr>
              <a:t>and</a:t>
            </a:r>
            <a:r>
              <a:rPr lang="de-CH" sz="2000" b="1" dirty="0" smtClean="0">
                <a:solidFill>
                  <a:srgbClr val="002060"/>
                </a:solidFill>
              </a:rPr>
              <a:t> Uni), </a:t>
            </a:r>
            <a:br>
              <a:rPr lang="de-CH" sz="2000" b="1" dirty="0" smtClean="0">
                <a:solidFill>
                  <a:srgbClr val="002060"/>
                </a:solidFill>
              </a:rPr>
            </a:br>
            <a:r>
              <a:rPr lang="de-CH" sz="2000" b="1" dirty="0" err="1" smtClean="0">
                <a:solidFill>
                  <a:srgbClr val="002060"/>
                </a:solidFill>
              </a:rPr>
              <a:t>difficulties</a:t>
            </a:r>
            <a:r>
              <a:rPr lang="de-CH" sz="2000" b="1" dirty="0" smtClean="0">
                <a:solidFill>
                  <a:srgbClr val="002060"/>
                </a:solidFill>
              </a:rPr>
              <a:t> in </a:t>
            </a:r>
            <a:r>
              <a:rPr lang="de-CH" sz="2000" b="1" dirty="0" err="1" smtClean="0">
                <a:solidFill>
                  <a:srgbClr val="002060"/>
                </a:solidFill>
              </a:rPr>
              <a:t>appointing</a:t>
            </a:r>
            <a:r>
              <a:rPr lang="de-CH" sz="2000" b="1" dirty="0" smtClean="0">
                <a:solidFill>
                  <a:srgbClr val="002060"/>
                </a:solidFill>
              </a:rPr>
              <a:t> </a:t>
            </a:r>
            <a:r>
              <a:rPr lang="de-CH" sz="2000" b="1" dirty="0" err="1" smtClean="0">
                <a:solidFill>
                  <a:srgbClr val="002060"/>
                </a:solidFill>
              </a:rPr>
              <a:t>successors</a:t>
            </a:r>
            <a:r>
              <a:rPr lang="de-CH" sz="2000" b="1" dirty="0" smtClean="0">
                <a:solidFill>
                  <a:srgbClr val="002060"/>
                </a:solidFill>
              </a:rPr>
              <a:t>  (</a:t>
            </a:r>
            <a:r>
              <a:rPr lang="de-CH" sz="2000" b="1" dirty="0" err="1" smtClean="0">
                <a:solidFill>
                  <a:srgbClr val="002060"/>
                </a:solidFill>
              </a:rPr>
              <a:t>took</a:t>
            </a:r>
            <a:r>
              <a:rPr lang="de-CH" sz="2000" b="1" dirty="0" smtClean="0">
                <a:solidFill>
                  <a:srgbClr val="002060"/>
                </a:solidFill>
              </a:rPr>
              <a:t>  </a:t>
            </a:r>
            <a:r>
              <a:rPr lang="de-CH" sz="2000" b="1" dirty="0" err="1" smtClean="0">
                <a:solidFill>
                  <a:srgbClr val="002060"/>
                </a:solidFill>
              </a:rPr>
              <a:t>more</a:t>
            </a:r>
            <a:r>
              <a:rPr lang="de-CH" sz="2000" b="1" dirty="0" smtClean="0">
                <a:solidFill>
                  <a:srgbClr val="002060"/>
                </a:solidFill>
              </a:rPr>
              <a:t> </a:t>
            </a:r>
            <a:r>
              <a:rPr lang="de-CH" sz="2000" b="1" dirty="0" err="1" smtClean="0">
                <a:solidFill>
                  <a:srgbClr val="002060"/>
                </a:solidFill>
              </a:rPr>
              <a:t>than</a:t>
            </a:r>
            <a:r>
              <a:rPr lang="de-CH" sz="2000" b="1" dirty="0" smtClean="0">
                <a:solidFill>
                  <a:srgbClr val="002060"/>
                </a:solidFill>
              </a:rPr>
              <a:t> 5 </a:t>
            </a:r>
            <a:r>
              <a:rPr lang="de-CH" sz="2000" b="1" dirty="0" err="1" smtClean="0">
                <a:solidFill>
                  <a:srgbClr val="002060"/>
                </a:solidFill>
              </a:rPr>
              <a:t>years</a:t>
            </a:r>
            <a:r>
              <a:rPr lang="de-CH" sz="2000" b="1" dirty="0" smtClean="0">
                <a:solidFill>
                  <a:srgbClr val="002060"/>
                </a:solidFill>
              </a:rPr>
              <a:t>!)</a:t>
            </a:r>
          </a:p>
          <a:p>
            <a:r>
              <a:rPr lang="de-CH" sz="2000" b="1" dirty="0" smtClean="0">
                <a:solidFill>
                  <a:srgbClr val="FF0000"/>
                </a:solidFill>
              </a:rPr>
              <a:t>End </a:t>
            </a:r>
            <a:r>
              <a:rPr lang="de-CH" sz="2000" b="1" dirty="0" err="1" smtClean="0">
                <a:solidFill>
                  <a:srgbClr val="FF0000"/>
                </a:solidFill>
              </a:rPr>
              <a:t>of</a:t>
            </a:r>
            <a:r>
              <a:rPr lang="de-CH" sz="2000" b="1" dirty="0" smtClean="0">
                <a:solidFill>
                  <a:srgbClr val="FF0000"/>
                </a:solidFill>
              </a:rPr>
              <a:t>  </a:t>
            </a:r>
            <a:r>
              <a:rPr lang="de-CH" sz="2000" b="1" dirty="0" err="1" smtClean="0">
                <a:solidFill>
                  <a:srgbClr val="FF0000"/>
                </a:solidFill>
              </a:rPr>
              <a:t>unification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smtClean="0">
                <a:solidFill>
                  <a:srgbClr val="002060"/>
                </a:solidFill>
              </a:rPr>
              <a:t>, </a:t>
            </a:r>
            <a:r>
              <a:rPr lang="de-CH" sz="2400" b="1" dirty="0" smtClean="0">
                <a:solidFill>
                  <a:srgbClr val="FF9900"/>
                </a:solidFill>
              </a:rPr>
              <a:t>IEKP </a:t>
            </a:r>
            <a:r>
              <a:rPr lang="de-CH" sz="2400" b="1" dirty="0" err="1" smtClean="0">
                <a:solidFill>
                  <a:srgbClr val="FF9900"/>
                </a:solidFill>
              </a:rPr>
              <a:t>dissected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into</a:t>
            </a:r>
            <a:r>
              <a:rPr lang="de-CH" sz="2400" b="1" dirty="0" smtClean="0">
                <a:solidFill>
                  <a:srgbClr val="FF9900"/>
                </a:solidFill>
              </a:rPr>
              <a:t> 4 </a:t>
            </a:r>
            <a:r>
              <a:rPr lang="de-CH" sz="2400" b="1" dirty="0" err="1" smtClean="0">
                <a:solidFill>
                  <a:srgbClr val="FF9900"/>
                </a:solidFill>
              </a:rPr>
              <a:t>institutes</a:t>
            </a:r>
            <a:r>
              <a:rPr lang="de-CH" sz="2400" b="1" dirty="0" smtClean="0"/>
              <a:t>: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2204864"/>
            <a:ext cx="8568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Nuclear</a:t>
            </a:r>
            <a:r>
              <a:rPr lang="de-CH" sz="2000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and</a:t>
            </a:r>
            <a:r>
              <a:rPr lang="de-CH" sz="2000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elementary</a:t>
            </a:r>
            <a:r>
              <a:rPr lang="de-CH" sz="2000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particle</a:t>
            </a:r>
            <a:r>
              <a:rPr lang="de-CH" sz="2000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physics</a:t>
            </a:r>
            <a:r>
              <a:rPr lang="de-CH" sz="2000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I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at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FZK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de-CH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 Bernhard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Zeitnitz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1978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!to 1997(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retirement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)</a:t>
            </a:r>
            <a:br>
              <a:rPr lang="de-CH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 Hans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Blümer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1999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until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now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br>
              <a:rPr lang="de-CH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	(Neutrinos,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Cosmic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Showers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)</a:t>
            </a:r>
            <a:br>
              <a:rPr lang="de-CH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de-CH" sz="2000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Nuclear</a:t>
            </a:r>
            <a:r>
              <a:rPr lang="de-CH" sz="2000" b="1" dirty="0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Physics</a:t>
            </a:r>
            <a:r>
              <a:rPr lang="de-CH" sz="2000" b="1" dirty="0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 II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at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FZK</a:t>
            </a:r>
          </a:p>
          <a:p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 Anselm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Citron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until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1991 (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Retirement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)</a:t>
            </a:r>
            <a:br>
              <a:rPr lang="de-CH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	Medium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energy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physics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,(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Disolved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at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retirement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de-CH" sz="2000" b="1" dirty="0" smtClean="0">
                <a:solidFill>
                  <a:schemeClr val="accent6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Technical </a:t>
            </a:r>
            <a:r>
              <a:rPr lang="de-CH" sz="2000" b="1" dirty="0" err="1" smtClean="0">
                <a:solidFill>
                  <a:schemeClr val="accent6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Physics</a:t>
            </a:r>
            <a:r>
              <a:rPr lang="de-CH" sz="2000" b="1" dirty="0" smtClean="0">
                <a:solidFill>
                  <a:schemeClr val="accent6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at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FZK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Supraconductivity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de-CH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W.Heinz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1969 bis 1984</a:t>
            </a:r>
          </a:p>
          <a:p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P.Komarek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1985  </a:t>
            </a:r>
          </a:p>
          <a:p>
            <a:r>
              <a:rPr lang="de-CH" sz="2000" b="1" dirty="0" err="1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Nuclear</a:t>
            </a:r>
            <a:r>
              <a:rPr lang="de-CH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and</a:t>
            </a:r>
            <a:r>
              <a:rPr lang="de-CH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particle</a:t>
            </a:r>
            <a:r>
              <a:rPr lang="de-CH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physics</a:t>
            </a:r>
            <a:r>
              <a:rPr lang="de-CH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at</a:t>
            </a:r>
            <a:r>
              <a:rPr lang="de-CH" sz="2000" b="1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 Uni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br>
              <a:rPr lang="de-CH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 Klaus Schubert 1988 bis 1993 </a:t>
            </a:r>
            <a:br>
              <a:rPr lang="de-CH" sz="2000" b="1" dirty="0" smtClean="0">
                <a:latin typeface="Courier New" pitchFamily="49" charset="0"/>
                <a:cs typeface="Courier New" pitchFamily="49" charset="0"/>
              </a:rPr>
            </a:b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	(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Chair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at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Dresden)</a:t>
            </a:r>
          </a:p>
          <a:p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 Thomas Müller 1996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until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de-CH" sz="2000" b="1" dirty="0" err="1" smtClean="0">
                <a:latin typeface="Courier New" pitchFamily="49" charset="0"/>
                <a:cs typeface="Courier New" pitchFamily="49" charset="0"/>
              </a:rPr>
              <a:t>now</a:t>
            </a:r>
            <a:r>
              <a:rPr lang="de-CH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30051" name="Picture 3" descr="\\cern.ch\dfs\Users\s\schopper\Documents\My Pictures\k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365104"/>
            <a:ext cx="1728192" cy="2221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552" y="908720"/>
            <a:ext cx="7920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err="1" smtClean="0">
                <a:solidFill>
                  <a:srgbClr val="FF0000"/>
                </a:solidFill>
              </a:rPr>
              <a:t>KA</a:t>
            </a:r>
            <a:r>
              <a:rPr lang="de-CH" sz="2800" b="1" dirty="0" err="1" smtClean="0"/>
              <a:t>rlsruhe</a:t>
            </a:r>
            <a:r>
              <a:rPr lang="de-CH" sz="2800" b="1" dirty="0" smtClean="0"/>
              <a:t>-</a:t>
            </a:r>
            <a:r>
              <a:rPr lang="de-CH" sz="2800" b="1" dirty="0" smtClean="0">
                <a:solidFill>
                  <a:srgbClr val="FF0000"/>
                </a:solidFill>
              </a:rPr>
              <a:t>R</a:t>
            </a:r>
            <a:r>
              <a:rPr lang="de-CH" sz="2800" b="1" dirty="0" smtClean="0"/>
              <a:t>utherford-</a:t>
            </a:r>
            <a:r>
              <a:rPr lang="de-CH" sz="2800" b="1" dirty="0" err="1" smtClean="0">
                <a:solidFill>
                  <a:srgbClr val="FF0000"/>
                </a:solidFill>
              </a:rPr>
              <a:t>M</a:t>
            </a:r>
            <a:r>
              <a:rPr lang="de-CH" sz="2800" b="1" dirty="0" err="1" smtClean="0"/>
              <a:t>iddle</a:t>
            </a:r>
            <a:r>
              <a:rPr lang="de-CH" sz="2800" b="1" dirty="0" smtClean="0"/>
              <a:t>-</a:t>
            </a:r>
            <a:r>
              <a:rPr lang="de-CH" sz="2800" b="1" dirty="0" err="1" smtClean="0">
                <a:solidFill>
                  <a:srgbClr val="FF0000"/>
                </a:solidFill>
              </a:rPr>
              <a:t>E</a:t>
            </a:r>
            <a:r>
              <a:rPr lang="de-CH" sz="2800" b="1" dirty="0" err="1" smtClean="0"/>
              <a:t>nergy</a:t>
            </a:r>
            <a:r>
              <a:rPr lang="de-CH" sz="2800" b="1" dirty="0" smtClean="0"/>
              <a:t>-</a:t>
            </a:r>
            <a:r>
              <a:rPr lang="de-CH" sz="2800" b="1" dirty="0" smtClean="0">
                <a:solidFill>
                  <a:srgbClr val="FF0000"/>
                </a:solidFill>
              </a:rPr>
              <a:t>N</a:t>
            </a:r>
            <a:r>
              <a:rPr lang="de-CH" sz="2800" b="1" dirty="0" smtClean="0"/>
              <a:t>eutrinos</a:t>
            </a:r>
          </a:p>
          <a:p>
            <a:r>
              <a:rPr lang="de-CH" sz="2400" b="1" dirty="0" err="1" smtClean="0">
                <a:solidFill>
                  <a:srgbClr val="0070C0"/>
                </a:solidFill>
              </a:rPr>
              <a:t>Neutrinophysics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at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Rutherfordlab‘s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spallation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source</a:t>
            </a:r>
            <a:r>
              <a:rPr lang="de-CH" sz="2400" b="1" dirty="0" smtClean="0">
                <a:solidFill>
                  <a:srgbClr val="0070C0"/>
                </a:solidFill>
              </a:rPr>
              <a:t> ISIS</a:t>
            </a:r>
          </a:p>
          <a:p>
            <a:r>
              <a:rPr lang="de-CH" sz="2400" b="1" dirty="0" smtClean="0"/>
              <a:t> also strong </a:t>
            </a:r>
            <a:r>
              <a:rPr lang="de-CH" sz="2400" b="1" dirty="0" err="1" smtClean="0"/>
              <a:t>source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for</a:t>
            </a:r>
            <a:r>
              <a:rPr lang="de-CH" sz="2400" b="1" dirty="0" smtClean="0"/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neutrinos</a:t>
            </a:r>
            <a:endParaRPr lang="de-CH" sz="2400" b="1" dirty="0" smtClean="0">
              <a:solidFill>
                <a:srgbClr val="009900"/>
              </a:solidFill>
            </a:endParaRPr>
          </a:p>
          <a:p>
            <a:r>
              <a:rPr lang="de-CH" sz="2400" dirty="0" err="1" smtClean="0"/>
              <a:t>Zeitnitz</a:t>
            </a:r>
            <a:r>
              <a:rPr lang="de-CH" sz="2400" dirty="0" smtClean="0"/>
              <a:t> et al</a:t>
            </a:r>
          </a:p>
          <a:p>
            <a:endParaRPr lang="de-CH" sz="2400" b="1" dirty="0" smtClean="0"/>
          </a:p>
          <a:p>
            <a:r>
              <a:rPr lang="de-CH" sz="2400" b="1" dirty="0" err="1" smtClean="0">
                <a:solidFill>
                  <a:srgbClr val="009900"/>
                </a:solidFill>
              </a:rPr>
              <a:t>Many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interesting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results</a:t>
            </a:r>
            <a:r>
              <a:rPr lang="de-CH" sz="2400" b="1" dirty="0" smtClean="0">
                <a:solidFill>
                  <a:srgbClr val="009900"/>
                </a:solidFill>
              </a:rPr>
              <a:t>:</a:t>
            </a:r>
          </a:p>
          <a:p>
            <a:r>
              <a:rPr lang="de-CH" sz="2400" b="1" dirty="0" smtClean="0"/>
              <a:t> Limits </a:t>
            </a:r>
            <a:r>
              <a:rPr lang="de-CH" sz="2400" b="1" dirty="0" err="1" smtClean="0"/>
              <a:t>for</a:t>
            </a:r>
            <a:r>
              <a:rPr lang="de-CH" sz="2400" b="1" dirty="0" smtClean="0"/>
              <a:t> </a:t>
            </a:r>
            <a:r>
              <a:rPr lang="el-GR" sz="2400" b="1" dirty="0" smtClean="0"/>
              <a:t>ν</a:t>
            </a:r>
            <a:r>
              <a:rPr lang="de-CH" sz="2400" b="1" dirty="0" smtClean="0"/>
              <a:t>-</a:t>
            </a:r>
            <a:r>
              <a:rPr lang="de-CH" sz="2400" b="1" dirty="0" err="1" smtClean="0"/>
              <a:t>oscillations</a:t>
            </a:r>
            <a:r>
              <a:rPr lang="de-CH" sz="2400" b="1" dirty="0" smtClean="0"/>
              <a:t> </a:t>
            </a:r>
            <a:r>
              <a:rPr lang="de-CH" sz="2400" b="1" dirty="0" smtClean="0">
                <a:solidFill>
                  <a:srgbClr val="FF0000"/>
                </a:solidFill>
              </a:rPr>
              <a:t>(</a:t>
            </a:r>
            <a:r>
              <a:rPr lang="de-CH" sz="2400" b="1" dirty="0" err="1" smtClean="0">
                <a:solidFill>
                  <a:srgbClr val="FF0000"/>
                </a:solidFill>
              </a:rPr>
              <a:t>appearence</a:t>
            </a:r>
            <a:r>
              <a:rPr lang="de-CH" sz="2400" b="1" dirty="0" smtClean="0"/>
              <a:t>) v</a:t>
            </a:r>
            <a:r>
              <a:rPr lang="de-CH" sz="2400" b="1" baseline="-25000" dirty="0" smtClean="0"/>
              <a:t>µ</a:t>
            </a:r>
            <a:r>
              <a:rPr lang="de-CH" sz="2400" b="1" dirty="0" smtClean="0"/>
              <a:t> -&gt; </a:t>
            </a:r>
            <a:r>
              <a:rPr lang="de-CH" sz="2400" b="1" dirty="0" err="1" smtClean="0"/>
              <a:t>v</a:t>
            </a:r>
            <a:r>
              <a:rPr lang="de-CH" sz="2400" b="1" baseline="-25000" dirty="0" err="1" smtClean="0"/>
              <a:t>e</a:t>
            </a:r>
            <a:r>
              <a:rPr lang="de-CH" sz="2400" b="1" dirty="0" smtClean="0"/>
              <a:t> </a:t>
            </a:r>
          </a:p>
          <a:p>
            <a:r>
              <a:rPr lang="de-CH" sz="2400" b="1" dirty="0" smtClean="0"/>
              <a:t>	</a:t>
            </a:r>
            <a:endParaRPr lang="en-US" sz="2400" b="1" dirty="0"/>
          </a:p>
        </p:txBody>
      </p:sp>
      <p:pic>
        <p:nvPicPr>
          <p:cNvPr id="124930" name="Picture 2" descr="\\cern.ch\dfs\Users\s\schopper\Documents\My Pictures\2010-11-22 Karmen\Karmen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23528" y="4077072"/>
            <a:ext cx="4083274" cy="25446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59832" y="188640"/>
            <a:ext cx="201622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CH" sz="3600" b="1" dirty="0" smtClean="0"/>
              <a:t>KARMEN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4644008" y="4293096"/>
            <a:ext cx="4248472" cy="193899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de-CH" sz="2400" b="1" dirty="0" err="1" smtClean="0">
                <a:solidFill>
                  <a:srgbClr val="009900"/>
                </a:solidFill>
              </a:rPr>
              <a:t>interesting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situation</a:t>
            </a:r>
            <a:r>
              <a:rPr lang="de-CH" sz="2400" b="1" dirty="0" smtClean="0">
                <a:solidFill>
                  <a:srgbClr val="009900"/>
                </a:solidFill>
              </a:rPr>
              <a:t>:</a:t>
            </a:r>
          </a:p>
          <a:p>
            <a:r>
              <a:rPr lang="de-CH" sz="2400" b="1" dirty="0" err="1" smtClean="0">
                <a:solidFill>
                  <a:srgbClr val="009900"/>
                </a:solidFill>
              </a:rPr>
              <a:t>result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of</a:t>
            </a:r>
            <a:r>
              <a:rPr lang="de-CH" sz="2400" b="1" dirty="0" smtClean="0">
                <a:solidFill>
                  <a:srgbClr val="009900"/>
                </a:solidFill>
              </a:rPr>
              <a:t> LSND </a:t>
            </a:r>
            <a:r>
              <a:rPr lang="de-CH" sz="2400" b="1" dirty="0" err="1" smtClean="0">
                <a:solidFill>
                  <a:srgbClr val="009900"/>
                </a:solidFill>
              </a:rPr>
              <a:t>wrong</a:t>
            </a:r>
            <a:r>
              <a:rPr lang="de-CH" sz="2400" b="1" dirty="0" smtClean="0">
                <a:solidFill>
                  <a:srgbClr val="009900"/>
                </a:solidFill>
              </a:rPr>
              <a:t> ?</a:t>
            </a:r>
          </a:p>
          <a:p>
            <a:r>
              <a:rPr lang="de-CH" sz="2400" b="1" dirty="0" err="1" smtClean="0">
                <a:solidFill>
                  <a:srgbClr val="C00000"/>
                </a:solidFill>
              </a:rPr>
              <a:t>or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antisymmetry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between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neutrinos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and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antineutrinos</a:t>
            </a:r>
            <a:r>
              <a:rPr lang="de-CH" sz="2400" b="1" dirty="0" smtClean="0">
                <a:solidFill>
                  <a:srgbClr val="C00000"/>
                </a:solidFill>
              </a:rPr>
              <a:t>?</a:t>
            </a:r>
          </a:p>
          <a:p>
            <a:r>
              <a:rPr lang="de-CH" sz="2400" b="1" dirty="0" smtClean="0">
                <a:solidFill>
                  <a:srgbClr val="C00000"/>
                </a:solidFill>
              </a:rPr>
              <a:t>(</a:t>
            </a:r>
            <a:r>
              <a:rPr lang="de-CH" sz="2400" b="1" dirty="0" err="1" smtClean="0">
                <a:solidFill>
                  <a:srgbClr val="C00000"/>
                </a:solidFill>
              </a:rPr>
              <a:t>new</a:t>
            </a:r>
            <a:r>
              <a:rPr lang="de-CH" sz="2400" b="1" dirty="0" smtClean="0">
                <a:solidFill>
                  <a:srgbClr val="C00000"/>
                </a:solidFill>
              </a:rPr>
              <a:t> FNAL-Minos </a:t>
            </a:r>
            <a:r>
              <a:rPr lang="de-CH" sz="2400" b="1" dirty="0" err="1" smtClean="0">
                <a:solidFill>
                  <a:srgbClr val="C00000"/>
                </a:solidFill>
              </a:rPr>
              <a:t>resutls</a:t>
            </a:r>
            <a:r>
              <a:rPr lang="de-CH" sz="2400" b="1" dirty="0" smtClean="0">
                <a:solidFill>
                  <a:srgbClr val="C00000"/>
                </a:solidFill>
              </a:rPr>
              <a:t>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6237312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b="1" dirty="0" smtClean="0"/>
              <a:t>ISIS </a:t>
            </a:r>
            <a:r>
              <a:rPr lang="de-CH" b="1" dirty="0" err="1" smtClean="0"/>
              <a:t>at</a:t>
            </a:r>
            <a:r>
              <a:rPr lang="de-CH" b="1" dirty="0" smtClean="0"/>
              <a:t> Rutherford Lab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6120680" cy="850106"/>
          </a:xfrm>
          <a:ln w="12700">
            <a:noFill/>
          </a:ln>
        </p:spPr>
        <p:txBody>
          <a:bodyPr>
            <a:normAutofit fontScale="90000"/>
          </a:bodyPr>
          <a:lstStyle/>
          <a:p>
            <a:r>
              <a:rPr lang="de-CH" sz="3600" b="1" dirty="0" smtClean="0">
                <a:solidFill>
                  <a:srgbClr val="FF0000"/>
                </a:solidFill>
              </a:rPr>
              <a:t>‚Great </a:t>
            </a:r>
            <a:r>
              <a:rPr lang="de-CH" sz="3600" b="1" dirty="0" err="1" smtClean="0">
                <a:solidFill>
                  <a:srgbClr val="FF0000"/>
                </a:solidFill>
              </a:rPr>
              <a:t>Unification</a:t>
            </a:r>
            <a:r>
              <a:rPr lang="de-CH" sz="3600" b="1" dirty="0" smtClean="0">
                <a:solidFill>
                  <a:srgbClr val="FF0000"/>
                </a:solidFill>
              </a:rPr>
              <a:t>‘  2009 </a:t>
            </a:r>
            <a:r>
              <a:rPr lang="de-CH" sz="3600" b="1" dirty="0" err="1" smtClean="0"/>
              <a:t>concerns</a:t>
            </a:r>
            <a:r>
              <a:rPr lang="de-CH" sz="3600" b="1" dirty="0" smtClean="0"/>
              <a:t>: </a:t>
            </a:r>
            <a:endParaRPr lang="en-US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19672" y="6381328"/>
            <a:ext cx="4472136" cy="241001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87624" y="2420888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200" b="1" dirty="0" err="1" smtClean="0">
                <a:solidFill>
                  <a:srgbClr val="C00000"/>
                </a:solidFill>
              </a:rPr>
              <a:t>Theory</a:t>
            </a:r>
            <a:r>
              <a:rPr lang="de-CH" sz="3200" b="1" dirty="0" smtClean="0">
                <a:solidFill>
                  <a:srgbClr val="C00000"/>
                </a:solidFill>
              </a:rPr>
              <a:t> </a:t>
            </a:r>
            <a:r>
              <a:rPr lang="de-CH" sz="3200" b="1" dirty="0" err="1" smtClean="0">
                <a:solidFill>
                  <a:srgbClr val="C00000"/>
                </a:solidFill>
              </a:rPr>
              <a:t>with</a:t>
            </a:r>
            <a:r>
              <a:rPr lang="de-CH" sz="3200" b="1" dirty="0" smtClean="0">
                <a:solidFill>
                  <a:srgbClr val="C00000"/>
                </a:solidFill>
              </a:rPr>
              <a:t> Experiments</a:t>
            </a:r>
          </a:p>
          <a:p>
            <a:r>
              <a:rPr lang="de-CH" sz="2000" b="1" dirty="0" err="1" smtClean="0"/>
              <a:t>Supersymmetry</a:t>
            </a:r>
            <a:r>
              <a:rPr lang="de-CH" sz="2000" b="1" dirty="0" smtClean="0"/>
              <a:t>, Non-</a:t>
            </a:r>
            <a:r>
              <a:rPr lang="de-CH" sz="2000" b="1" dirty="0" err="1" smtClean="0"/>
              <a:t>relativistic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quantum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chromo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dynamics</a:t>
            </a:r>
            <a:endParaRPr lang="de-CH" sz="2000" b="1" dirty="0" smtClean="0"/>
          </a:p>
          <a:p>
            <a:r>
              <a:rPr lang="de-CH" sz="2000" b="1" dirty="0" err="1" smtClean="0"/>
              <a:t>Perturbative</a:t>
            </a:r>
            <a:r>
              <a:rPr lang="de-CH" sz="2000" b="1" dirty="0" smtClean="0"/>
              <a:t>  </a:t>
            </a:r>
            <a:r>
              <a:rPr lang="de-CH" sz="2000" b="1" dirty="0" err="1" smtClean="0"/>
              <a:t>quantum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field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theory</a:t>
            </a:r>
            <a:r>
              <a:rPr lang="de-CH" sz="2000" b="1" dirty="0" smtClean="0"/>
              <a:t>, </a:t>
            </a:r>
            <a:r>
              <a:rPr lang="de-CH" sz="2000" b="1" dirty="0" err="1" smtClean="0"/>
              <a:t>Collider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phenomenology</a:t>
            </a:r>
            <a:endParaRPr lang="en-US" sz="20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1259632" y="3717032"/>
            <a:ext cx="72008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200" b="1" dirty="0" smtClean="0">
                <a:solidFill>
                  <a:srgbClr val="0070C0"/>
                </a:solidFill>
              </a:rPr>
              <a:t>Technology </a:t>
            </a:r>
            <a:r>
              <a:rPr lang="de-CH" sz="3200" b="1" dirty="0" err="1" smtClean="0">
                <a:solidFill>
                  <a:srgbClr val="0070C0"/>
                </a:solidFill>
              </a:rPr>
              <a:t>with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Physics</a:t>
            </a:r>
            <a:endParaRPr lang="de-CH" sz="3200" b="1" dirty="0" smtClean="0">
              <a:solidFill>
                <a:srgbClr val="0070C0"/>
              </a:solidFill>
            </a:endParaRPr>
          </a:p>
          <a:p>
            <a:r>
              <a:rPr lang="de-CH" sz="2000" b="1" dirty="0" smtClean="0"/>
              <a:t>Computing </a:t>
            </a:r>
            <a:r>
              <a:rPr lang="de-CH" sz="2000" b="1" dirty="0" err="1" smtClean="0"/>
              <a:t>and</a:t>
            </a:r>
            <a:r>
              <a:rPr lang="de-CH" sz="2000" b="1" dirty="0" smtClean="0"/>
              <a:t> Networking, </a:t>
            </a:r>
            <a:r>
              <a:rPr lang="de-CH" sz="2000" b="1" dirty="0" err="1" smtClean="0"/>
              <a:t>Cryogenic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technology</a:t>
            </a:r>
            <a:endParaRPr lang="de-CH" sz="2000" b="1" dirty="0" smtClean="0"/>
          </a:p>
          <a:p>
            <a:endParaRPr lang="de-CH" dirty="0" smtClean="0"/>
          </a:p>
          <a:p>
            <a:r>
              <a:rPr lang="de-CH" sz="2400" b="1" dirty="0" err="1" smtClean="0">
                <a:solidFill>
                  <a:srgbClr val="009900"/>
                </a:solidFill>
              </a:rPr>
              <a:t>Including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Cooperation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with</a:t>
            </a:r>
            <a:r>
              <a:rPr lang="de-CH" sz="2400" b="1" dirty="0" smtClean="0">
                <a:solidFill>
                  <a:srgbClr val="009900"/>
                </a:solidFill>
              </a:rPr>
              <a:t> Associated Institutes: </a:t>
            </a:r>
          </a:p>
          <a:p>
            <a:r>
              <a:rPr lang="de-CH" sz="2000" b="1" dirty="0" smtClean="0"/>
              <a:t> Institut </a:t>
            </a:r>
            <a:r>
              <a:rPr lang="de-CH" sz="2000" b="1" dirty="0" err="1" smtClean="0"/>
              <a:t>for</a:t>
            </a:r>
            <a:r>
              <a:rPr lang="de-CH" sz="2000" b="1" dirty="0" smtClean="0"/>
              <a:t> Technical </a:t>
            </a:r>
            <a:r>
              <a:rPr lang="de-CH" sz="2000" b="1" dirty="0" err="1" smtClean="0"/>
              <a:t>Physics</a:t>
            </a:r>
            <a:r>
              <a:rPr lang="de-CH" sz="2000" b="1" dirty="0" smtClean="0"/>
              <a:t> (</a:t>
            </a:r>
            <a:r>
              <a:rPr lang="de-CH" sz="2000" b="1" dirty="0" err="1" smtClean="0">
                <a:hlinkClick r:id="rId2"/>
              </a:rPr>
              <a:t>ITeP</a:t>
            </a:r>
            <a:r>
              <a:rPr lang="de-CH" sz="2000" b="1" dirty="0" smtClean="0"/>
              <a:t>), </a:t>
            </a:r>
          </a:p>
          <a:p>
            <a:r>
              <a:rPr lang="de-CH" sz="2000" b="1" dirty="0" smtClean="0"/>
              <a:t>Institut </a:t>
            </a:r>
            <a:r>
              <a:rPr lang="de-CH" sz="2000" b="1" dirty="0" err="1" smtClean="0"/>
              <a:t>for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Processdata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analysis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and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Elektronics</a:t>
            </a:r>
            <a:r>
              <a:rPr lang="de-CH" sz="2000" b="1" dirty="0" smtClean="0"/>
              <a:t> (</a:t>
            </a:r>
            <a:r>
              <a:rPr lang="de-CH" sz="2000" b="1" dirty="0" smtClean="0">
                <a:hlinkClick r:id="rId3"/>
              </a:rPr>
              <a:t>IPE</a:t>
            </a:r>
            <a:r>
              <a:rPr lang="de-CH" sz="2000" b="1" dirty="0" smtClean="0"/>
              <a:t>) </a:t>
            </a:r>
          </a:p>
          <a:p>
            <a:r>
              <a:rPr lang="de-CH" sz="2000" b="1" dirty="0" smtClean="0"/>
              <a:t>Steinbuch Centre </a:t>
            </a:r>
            <a:r>
              <a:rPr lang="de-CH" sz="2000" b="1" dirty="0" err="1" smtClean="0"/>
              <a:t>for</a:t>
            </a:r>
            <a:r>
              <a:rPr lang="de-CH" sz="2000" b="1" dirty="0" smtClean="0"/>
              <a:t> Computing (</a:t>
            </a:r>
            <a:r>
              <a:rPr lang="de-CH" sz="2000" b="1" dirty="0" smtClean="0">
                <a:hlinkClick r:id="rId4"/>
              </a:rPr>
              <a:t>SCC</a:t>
            </a:r>
            <a:r>
              <a:rPr lang="de-CH" sz="2000" b="1" dirty="0" smtClean="0"/>
              <a:t>).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1700808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University with Research Centre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15616" y="188640"/>
            <a:ext cx="7056784" cy="64807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Phase: </a:t>
            </a:r>
            <a:r>
              <a:rPr kumimoji="0" lang="de-CH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towards</a:t>
            </a:r>
            <a:r>
              <a:rPr kumimoji="0" lang="de-C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KIT- CETA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75656" y="6356351"/>
            <a:ext cx="4544144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7056784" cy="508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948264" y="1916832"/>
            <a:ext cx="1944216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sz="2400" b="1" dirty="0" err="1" smtClean="0">
                <a:solidFill>
                  <a:srgbClr val="C00000"/>
                </a:solidFill>
              </a:rPr>
              <a:t>One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of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the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largest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concentration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for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this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domain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of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physics</a:t>
            </a:r>
            <a:r>
              <a:rPr lang="de-CH" sz="2400" b="1" dirty="0" smtClean="0">
                <a:solidFill>
                  <a:srgbClr val="C00000"/>
                </a:solidFill>
              </a:rPr>
              <a:t> in </a:t>
            </a:r>
            <a:r>
              <a:rPr lang="de-CH" sz="2400" b="1" dirty="0" err="1" smtClean="0">
                <a:solidFill>
                  <a:srgbClr val="C00000"/>
                </a:solidFill>
              </a:rPr>
              <a:t>the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world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has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been</a:t>
            </a:r>
            <a:r>
              <a:rPr lang="de-CH" sz="2400" b="1" dirty="0" smtClean="0">
                <a:solidFill>
                  <a:srgbClr val="C00000"/>
                </a:solidFill>
              </a:rPr>
              <a:t> </a:t>
            </a:r>
            <a:r>
              <a:rPr lang="de-CH" sz="2400" b="1" dirty="0" err="1" smtClean="0">
                <a:solidFill>
                  <a:srgbClr val="C00000"/>
                </a:solidFill>
              </a:rPr>
              <a:t>created</a:t>
            </a:r>
            <a:endParaRPr lang="de-CH" sz="2400" b="1" dirty="0" smtClean="0">
              <a:solidFill>
                <a:srgbClr val="C00000"/>
              </a:solidFill>
            </a:endParaRPr>
          </a:p>
          <a:p>
            <a:r>
              <a:rPr lang="de-CH" sz="2400" b="1" dirty="0" err="1" smtClean="0">
                <a:solidFill>
                  <a:srgbClr val="FF0000"/>
                </a:solidFill>
              </a:rPr>
              <a:t>Competitive</a:t>
            </a:r>
            <a:r>
              <a:rPr lang="de-CH" sz="2400" b="1" dirty="0" smtClean="0">
                <a:solidFill>
                  <a:srgbClr val="FF0000"/>
                </a:solidFill>
              </a:rPr>
              <a:t> on </a:t>
            </a:r>
            <a:r>
              <a:rPr lang="de-CH" sz="2400" b="1" dirty="0" err="1" smtClean="0">
                <a:solidFill>
                  <a:srgbClr val="FF0000"/>
                </a:solidFill>
              </a:rPr>
              <a:t>worldwide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scale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544" y="404664"/>
            <a:ext cx="8352928" cy="954107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de-CH" sz="2800" b="1" dirty="0" smtClean="0">
                <a:solidFill>
                  <a:srgbClr val="0070C0"/>
                </a:solidFill>
              </a:rPr>
              <a:t>Center </a:t>
            </a:r>
            <a:r>
              <a:rPr lang="de-CH" sz="2800" b="1" dirty="0" err="1" smtClean="0">
                <a:solidFill>
                  <a:srgbClr val="0070C0"/>
                </a:solidFill>
              </a:rPr>
              <a:t>for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Elementary</a:t>
            </a:r>
            <a:r>
              <a:rPr lang="de-CH" sz="2800" b="1" dirty="0" smtClean="0">
                <a:solidFill>
                  <a:srgbClr val="0070C0"/>
                </a:solidFill>
              </a:rPr>
              <a:t> - </a:t>
            </a:r>
            <a:r>
              <a:rPr lang="de-CH" sz="2800" b="1" dirty="0" err="1" smtClean="0">
                <a:solidFill>
                  <a:srgbClr val="0070C0"/>
                </a:solidFill>
              </a:rPr>
              <a:t>and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AstroParticle</a:t>
            </a:r>
            <a:r>
              <a:rPr lang="de-CH" sz="2800" b="1" dirty="0" smtClean="0">
                <a:solidFill>
                  <a:srgbClr val="0070C0"/>
                </a:solidFill>
              </a:rPr>
              <a:t>- </a:t>
            </a:r>
            <a:r>
              <a:rPr lang="de-CH" sz="2800" b="1" dirty="0" err="1" smtClean="0">
                <a:solidFill>
                  <a:srgbClr val="0070C0"/>
                </a:solidFill>
              </a:rPr>
              <a:t>Physics</a:t>
            </a:r>
            <a:r>
              <a:rPr lang="de-CH" sz="2800" b="1" dirty="0" smtClean="0">
                <a:solidFill>
                  <a:srgbClr val="0070C0"/>
                </a:solidFill>
              </a:rPr>
              <a:t> 				KCETA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archive.cern.ch/MediaArchive/Photo/Public/2006/0610039/0610039_01/0610039_01-A5-at-72-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8005776" cy="53657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5949280"/>
            <a:ext cx="756084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400" b="1" dirty="0" err="1" smtClean="0"/>
              <a:t>Visit</a:t>
            </a:r>
            <a:r>
              <a:rPr lang="de-CH" sz="2400" b="1" dirty="0" smtClean="0"/>
              <a:t> Senate  UNI KA </a:t>
            </a:r>
            <a:r>
              <a:rPr lang="de-CH" sz="2400" b="1" dirty="0" err="1" smtClean="0"/>
              <a:t>at</a:t>
            </a:r>
            <a:r>
              <a:rPr lang="de-CH" sz="2400" b="1" dirty="0" smtClean="0"/>
              <a:t> CERN 6. Oktober 2006</a:t>
            </a:r>
            <a:endParaRPr lang="de-CH" sz="2400" b="1" dirty="0"/>
          </a:p>
          <a:p>
            <a:r>
              <a:rPr lang="de-CH" b="1" dirty="0" smtClean="0"/>
              <a:t>(                                      </a:t>
            </a:r>
            <a:r>
              <a:rPr lang="de-CH" b="1" dirty="0" err="1" smtClean="0"/>
              <a:t>E.Umbach</a:t>
            </a:r>
            <a:r>
              <a:rPr lang="de-CH" b="1" dirty="0" smtClean="0"/>
              <a:t>, </a:t>
            </a:r>
            <a:r>
              <a:rPr lang="de-CH" b="1" dirty="0" err="1" smtClean="0"/>
              <a:t>H.Hippler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5536" y="260648"/>
            <a:ext cx="55446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400" b="1" dirty="0" err="1" smtClean="0"/>
              <a:t>Unification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became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basis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for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recognition</a:t>
            </a:r>
            <a:r>
              <a:rPr lang="de-CH" sz="2400" b="1" dirty="0" smtClean="0"/>
              <a:t> </a:t>
            </a:r>
            <a:br>
              <a:rPr lang="de-CH" sz="2400" b="1" dirty="0" smtClean="0"/>
            </a:br>
            <a:r>
              <a:rPr lang="de-CH" sz="2400" b="1" dirty="0" err="1" smtClean="0"/>
              <a:t>of</a:t>
            </a:r>
            <a:r>
              <a:rPr lang="de-CH" sz="2400" b="1" dirty="0" smtClean="0"/>
              <a:t> ‚University </a:t>
            </a:r>
            <a:r>
              <a:rPr lang="de-CH" sz="2400" b="1" dirty="0" err="1" smtClean="0"/>
              <a:t>of</a:t>
            </a:r>
            <a:r>
              <a:rPr lang="de-CH" sz="2400" b="1" dirty="0" smtClean="0"/>
              <a:t> Excellence‘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764704"/>
            <a:ext cx="4896544" cy="1944216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de-CH" b="1" dirty="0" smtClean="0">
                <a:solidFill>
                  <a:srgbClr val="009900"/>
                </a:solidFill>
              </a:rPr>
              <a:t>KCETA </a:t>
            </a:r>
            <a:r>
              <a:rPr lang="de-CH" b="1" dirty="0" err="1" smtClean="0">
                <a:solidFill>
                  <a:srgbClr val="009900"/>
                </a:solidFill>
              </a:rPr>
              <a:t>has</a:t>
            </a:r>
            <a:r>
              <a:rPr lang="de-CH" b="1" dirty="0" smtClean="0">
                <a:solidFill>
                  <a:srgbClr val="009900"/>
                </a:solidFill>
              </a:rPr>
              <a:t> not </a:t>
            </a:r>
            <a:r>
              <a:rPr lang="de-CH" b="1" dirty="0" err="1" smtClean="0">
                <a:solidFill>
                  <a:srgbClr val="009900"/>
                </a:solidFill>
              </a:rPr>
              <a:t>only</a:t>
            </a:r>
            <a:r>
              <a:rPr lang="de-CH" b="1" dirty="0" smtClean="0">
                <a:solidFill>
                  <a:srgbClr val="009900"/>
                </a:solidFill>
              </a:rPr>
              <a:t> </a:t>
            </a:r>
            <a:r>
              <a:rPr lang="de-CH" b="1" dirty="0" err="1" smtClean="0">
                <a:solidFill>
                  <a:srgbClr val="009900"/>
                </a:solidFill>
              </a:rPr>
              <a:t>impressive</a:t>
            </a:r>
            <a:r>
              <a:rPr lang="de-CH" b="1" dirty="0" smtClean="0">
                <a:solidFill>
                  <a:srgbClr val="009900"/>
                </a:solidFill>
              </a:rPr>
              <a:t> </a:t>
            </a:r>
            <a:r>
              <a:rPr lang="de-CH" b="1" dirty="0" err="1" smtClean="0">
                <a:solidFill>
                  <a:srgbClr val="009900"/>
                </a:solidFill>
              </a:rPr>
              <a:t>past</a:t>
            </a:r>
            <a:r>
              <a:rPr lang="de-CH" b="1" dirty="0" smtClean="0">
                <a:solidFill>
                  <a:srgbClr val="009900"/>
                </a:solidFill>
              </a:rPr>
              <a:t>,</a:t>
            </a:r>
            <a:br>
              <a:rPr lang="de-CH" b="1" dirty="0" smtClean="0">
                <a:solidFill>
                  <a:srgbClr val="009900"/>
                </a:solidFill>
              </a:rPr>
            </a:br>
            <a:r>
              <a:rPr lang="de-CH" b="1" dirty="0" smtClean="0">
                <a:solidFill>
                  <a:srgbClr val="009900"/>
                </a:solidFill>
              </a:rPr>
              <a:t>but also </a:t>
            </a:r>
            <a:r>
              <a:rPr lang="de-CH" b="1" dirty="0" err="1" smtClean="0">
                <a:solidFill>
                  <a:srgbClr val="FF0000"/>
                </a:solidFill>
              </a:rPr>
              <a:t>bright</a:t>
            </a:r>
            <a:r>
              <a:rPr lang="de-CH" b="1" dirty="0" smtClean="0">
                <a:solidFill>
                  <a:srgbClr val="FF0000"/>
                </a:solidFill>
              </a:rPr>
              <a:t> </a:t>
            </a:r>
            <a:r>
              <a:rPr lang="de-CH" b="1" dirty="0" err="1" smtClean="0">
                <a:solidFill>
                  <a:srgbClr val="FF0000"/>
                </a:solidFill>
              </a:rPr>
              <a:t>future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47664" y="6356351"/>
            <a:ext cx="4472136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3528" y="306896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solidFill>
                  <a:srgbClr val="7030A0"/>
                </a:solidFill>
              </a:rPr>
              <a:t>	</a:t>
            </a:r>
            <a:r>
              <a:rPr lang="de-CH" sz="2800" b="1" dirty="0" err="1" smtClean="0">
                <a:solidFill>
                  <a:srgbClr val="7030A0"/>
                </a:solidFill>
              </a:rPr>
              <a:t>Some</a:t>
            </a:r>
            <a:r>
              <a:rPr lang="de-CH" sz="2800" b="1" dirty="0" smtClean="0">
                <a:solidFill>
                  <a:srgbClr val="7030A0"/>
                </a:solidFill>
              </a:rPr>
              <a:t> </a:t>
            </a:r>
            <a:r>
              <a:rPr lang="de-CH" sz="2800" b="1" dirty="0" err="1" smtClean="0">
                <a:solidFill>
                  <a:srgbClr val="7030A0"/>
                </a:solidFill>
              </a:rPr>
              <a:t>very</a:t>
            </a:r>
            <a:r>
              <a:rPr lang="de-CH" sz="2800" b="1" dirty="0" smtClean="0">
                <a:solidFill>
                  <a:srgbClr val="7030A0"/>
                </a:solidFill>
              </a:rPr>
              <a:t> </a:t>
            </a:r>
            <a:r>
              <a:rPr lang="de-CH" sz="2800" b="1" dirty="0" err="1" smtClean="0">
                <a:solidFill>
                  <a:srgbClr val="7030A0"/>
                </a:solidFill>
              </a:rPr>
              <a:t>short</a:t>
            </a:r>
            <a:r>
              <a:rPr lang="de-CH" sz="2800" b="1" dirty="0" smtClean="0">
                <a:solidFill>
                  <a:srgbClr val="7030A0"/>
                </a:solidFill>
              </a:rPr>
              <a:t> </a:t>
            </a:r>
            <a:r>
              <a:rPr lang="de-CH" sz="2800" b="1" dirty="0" err="1" smtClean="0">
                <a:solidFill>
                  <a:srgbClr val="7030A0"/>
                </a:solidFill>
              </a:rPr>
              <a:t>remarks</a:t>
            </a:r>
            <a:r>
              <a:rPr lang="de-CH" sz="2800" b="1" dirty="0" smtClean="0">
                <a:solidFill>
                  <a:srgbClr val="7030A0"/>
                </a:solidFill>
              </a:rPr>
              <a:t> </a:t>
            </a:r>
            <a:r>
              <a:rPr lang="de-CH" sz="2800" b="1" dirty="0" err="1" smtClean="0">
                <a:solidFill>
                  <a:srgbClr val="7030A0"/>
                </a:solidFill>
              </a:rPr>
              <a:t>concerning</a:t>
            </a:r>
            <a:r>
              <a:rPr lang="de-CH" sz="2800" b="1" dirty="0" smtClean="0">
                <a:solidFill>
                  <a:srgbClr val="7030A0"/>
                </a:solidFill>
              </a:rPr>
              <a:t> </a:t>
            </a:r>
            <a:r>
              <a:rPr lang="de-CH" sz="3200" b="1" dirty="0" smtClean="0">
                <a:solidFill>
                  <a:srgbClr val="0070C0"/>
                </a:solidFill>
              </a:rPr>
              <a:t/>
            </a:r>
            <a:br>
              <a:rPr lang="de-CH" sz="3200" b="1" dirty="0" smtClean="0">
                <a:solidFill>
                  <a:srgbClr val="0070C0"/>
                </a:solidFill>
              </a:rPr>
            </a:br>
            <a:r>
              <a:rPr lang="de-CH" sz="3200" b="1" dirty="0" err="1" smtClean="0">
                <a:solidFill>
                  <a:srgbClr val="0070C0"/>
                </a:solidFill>
              </a:rPr>
              <a:t>highlights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of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ongoing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and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future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activities</a:t>
            </a:r>
            <a:r>
              <a:rPr lang="de-CH" sz="3200" b="1" dirty="0" smtClean="0">
                <a:solidFill>
                  <a:srgbClr val="0070C0"/>
                </a:solidFill>
              </a:rPr>
              <a:t/>
            </a:r>
            <a:br>
              <a:rPr lang="de-CH" sz="3200" b="1" dirty="0" smtClean="0">
                <a:solidFill>
                  <a:srgbClr val="0070C0"/>
                </a:solidFill>
              </a:rPr>
            </a:br>
            <a:r>
              <a:rPr lang="de-CH" sz="3200" b="1" dirty="0" smtClean="0">
                <a:solidFill>
                  <a:srgbClr val="0070C0"/>
                </a:solidFill>
              </a:rPr>
              <a:t>		</a:t>
            </a:r>
            <a:r>
              <a:rPr lang="de-CH" sz="3200" b="1" dirty="0" err="1" smtClean="0">
                <a:solidFill>
                  <a:srgbClr val="0070C0"/>
                </a:solidFill>
              </a:rPr>
              <a:t>to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complete</a:t>
            </a:r>
            <a:r>
              <a:rPr lang="de-CH" sz="3200" b="1" dirty="0" smtClean="0">
                <a:solidFill>
                  <a:srgbClr val="0070C0"/>
                </a:solidFill>
              </a:rPr>
              <a:t> </a:t>
            </a:r>
            <a:r>
              <a:rPr lang="de-CH" sz="3200" b="1" dirty="0" err="1" smtClean="0">
                <a:solidFill>
                  <a:srgbClr val="0070C0"/>
                </a:solidFill>
              </a:rPr>
              <a:t>picture</a:t>
            </a:r>
            <a:endParaRPr lang="de-CH" sz="3200" b="1" dirty="0" smtClean="0">
              <a:solidFill>
                <a:srgbClr val="0070C0"/>
              </a:solidFill>
            </a:endParaRPr>
          </a:p>
          <a:p>
            <a:r>
              <a:rPr lang="de-CH" sz="2800" b="1" dirty="0" smtClean="0">
                <a:solidFill>
                  <a:srgbClr val="009900"/>
                </a:solidFill>
              </a:rPr>
              <a:t>   These </a:t>
            </a:r>
            <a:r>
              <a:rPr lang="de-CH" sz="2800" b="1" dirty="0" err="1" smtClean="0">
                <a:solidFill>
                  <a:srgbClr val="009900"/>
                </a:solidFill>
              </a:rPr>
              <a:t>are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logical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continuation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of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earlier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activities</a:t>
            </a:r>
            <a:endParaRPr lang="de-CH" sz="2800" b="1" dirty="0" smtClean="0">
              <a:solidFill>
                <a:srgbClr val="009900"/>
              </a:solidFill>
            </a:endParaRPr>
          </a:p>
          <a:p>
            <a:r>
              <a:rPr lang="de-CH" sz="2400" b="1" dirty="0" smtClean="0"/>
              <a:t>	More </a:t>
            </a:r>
            <a:r>
              <a:rPr lang="de-CH" sz="2400" b="1" dirty="0" err="1" smtClean="0"/>
              <a:t>information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by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following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speakers</a:t>
            </a:r>
            <a:endParaRPr lang="de-CH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80112" y="548680"/>
            <a:ext cx="2952328" cy="936104"/>
          </a:xfrm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de-CH" dirty="0" smtClean="0">
                <a:solidFill>
                  <a:srgbClr val="00B050"/>
                </a:solidFill>
              </a:rPr>
              <a:t>KATRIN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71800" y="6021288"/>
            <a:ext cx="5490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 smtClean="0"/>
              <a:t>International </a:t>
            </a:r>
            <a:r>
              <a:rPr lang="de-CH" sz="2400" b="1" dirty="0" err="1" smtClean="0"/>
              <a:t>collaboration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G.Drexlin</a:t>
            </a:r>
            <a:r>
              <a:rPr lang="de-CH" sz="2400" b="1" dirty="0" smtClean="0"/>
              <a:t> et al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3573016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err="1" smtClean="0">
                <a:solidFill>
                  <a:srgbClr val="00B050"/>
                </a:solidFill>
              </a:rPr>
              <a:t>Only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experiment</a:t>
            </a:r>
            <a:r>
              <a:rPr lang="de-CH" sz="2400" b="1" dirty="0" smtClean="0">
                <a:solidFill>
                  <a:srgbClr val="00B050"/>
                </a:solidFill>
              </a:rPr>
              <a:t> in </a:t>
            </a:r>
            <a:r>
              <a:rPr lang="de-CH" sz="2400" b="1" dirty="0" err="1" smtClean="0">
                <a:solidFill>
                  <a:srgbClr val="00B050"/>
                </a:solidFill>
              </a:rPr>
              <a:t>the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world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of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this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kind</a:t>
            </a:r>
            <a:endParaRPr lang="de-CH" sz="2400" b="1" dirty="0" smtClean="0">
              <a:solidFill>
                <a:srgbClr val="00B050"/>
              </a:solidFill>
            </a:endParaRPr>
          </a:p>
          <a:p>
            <a:r>
              <a:rPr lang="de-CH" sz="2400" b="1" dirty="0" err="1" smtClean="0">
                <a:solidFill>
                  <a:srgbClr val="0070C0"/>
                </a:solidFill>
              </a:rPr>
              <a:t>Electron</a:t>
            </a:r>
            <a:r>
              <a:rPr lang="de-CH" sz="2400" b="1" dirty="0" smtClean="0">
                <a:solidFill>
                  <a:srgbClr val="0070C0"/>
                </a:solidFill>
              </a:rPr>
              <a:t>-Neutrino-Mass: </a:t>
            </a:r>
          </a:p>
          <a:p>
            <a:r>
              <a:rPr lang="de-CH" sz="2400" b="1" dirty="0" smtClean="0">
                <a:solidFill>
                  <a:srgbClr val="0070C0"/>
                </a:solidFill>
              </a:rPr>
              <a:t>Best </a:t>
            </a:r>
            <a:r>
              <a:rPr lang="de-CH" sz="2400" b="1" dirty="0" err="1" smtClean="0">
                <a:solidFill>
                  <a:srgbClr val="0070C0"/>
                </a:solidFill>
              </a:rPr>
              <a:t>present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limit</a:t>
            </a:r>
            <a:r>
              <a:rPr lang="de-CH" sz="2400" b="1" dirty="0" smtClean="0">
                <a:solidFill>
                  <a:srgbClr val="0070C0"/>
                </a:solidFill>
              </a:rPr>
              <a:t> &lt;2.2 eV,</a:t>
            </a:r>
          </a:p>
          <a:p>
            <a:r>
              <a:rPr lang="de-CH" sz="2400" b="1" dirty="0" smtClean="0">
                <a:solidFill>
                  <a:srgbClr val="0070C0"/>
                </a:solidFill>
              </a:rPr>
              <a:t> KATRIN                     </a:t>
            </a:r>
            <a:r>
              <a:rPr lang="de-CH" sz="2400" b="1" dirty="0" smtClean="0">
                <a:solidFill>
                  <a:srgbClr val="FF0000"/>
                </a:solidFill>
              </a:rPr>
              <a:t>0.3 eV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764704"/>
            <a:ext cx="4968552" cy="22467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800" b="1" dirty="0" smtClean="0"/>
              <a:t>Measurement </a:t>
            </a:r>
            <a:r>
              <a:rPr lang="de-CH" sz="2800" b="1" dirty="0" err="1" smtClean="0"/>
              <a:t>of</a:t>
            </a:r>
            <a:r>
              <a:rPr lang="de-CH" sz="2800" b="1" dirty="0" smtClean="0"/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neurino</a:t>
            </a:r>
            <a:r>
              <a:rPr lang="de-CH" sz="2800" b="1" dirty="0" smtClean="0">
                <a:solidFill>
                  <a:srgbClr val="0070C0"/>
                </a:solidFill>
              </a:rPr>
              <a:t> mass</a:t>
            </a:r>
            <a:br>
              <a:rPr lang="de-CH" sz="2800" b="1" dirty="0" smtClean="0">
                <a:solidFill>
                  <a:srgbClr val="0070C0"/>
                </a:solidFill>
              </a:rPr>
            </a:br>
            <a:r>
              <a:rPr lang="de-CH" sz="2400" b="1" dirty="0" err="1" smtClean="0"/>
              <a:t>from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betadecay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of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tritium</a:t>
            </a:r>
            <a:r>
              <a:rPr lang="de-CH" sz="2800" b="1" dirty="0" smtClean="0"/>
              <a:t/>
            </a:r>
            <a:br>
              <a:rPr lang="de-CH" sz="2800" b="1" dirty="0" smtClean="0"/>
            </a:br>
            <a:r>
              <a:rPr lang="de-CH" sz="2800" b="1" dirty="0" smtClean="0">
                <a:solidFill>
                  <a:srgbClr val="FF0000"/>
                </a:solidFill>
              </a:rPr>
              <a:t>Can </a:t>
            </a:r>
            <a:r>
              <a:rPr lang="de-CH" sz="2800" b="1" dirty="0" err="1" smtClean="0">
                <a:solidFill>
                  <a:srgbClr val="FF0000"/>
                </a:solidFill>
              </a:rPr>
              <a:t>only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be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performed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at</a:t>
            </a:r>
            <a:r>
              <a:rPr lang="de-CH" sz="2800" b="1" dirty="0" smtClean="0">
                <a:solidFill>
                  <a:srgbClr val="FF0000"/>
                </a:solidFill>
              </a:rPr>
              <a:t> FZK:</a:t>
            </a:r>
          </a:p>
          <a:p>
            <a:r>
              <a:rPr lang="de-CH" sz="2800" b="1" dirty="0" smtClean="0"/>
              <a:t>Tritium </a:t>
            </a:r>
            <a:r>
              <a:rPr lang="de-CH" sz="2800" b="1" dirty="0" err="1" smtClean="0"/>
              <a:t>technology</a:t>
            </a:r>
            <a:r>
              <a:rPr lang="de-CH" sz="2800" b="1" dirty="0" smtClean="0"/>
              <a:t>,</a:t>
            </a:r>
          </a:p>
          <a:p>
            <a:r>
              <a:rPr lang="de-CH" sz="2800" b="1" dirty="0" smtClean="0"/>
              <a:t>Large </a:t>
            </a:r>
            <a:r>
              <a:rPr lang="de-CH" sz="2800" b="1" dirty="0" err="1" smtClean="0"/>
              <a:t>equipment</a:t>
            </a:r>
            <a:endParaRPr lang="en-US" sz="2800" b="1" dirty="0"/>
          </a:p>
        </p:txBody>
      </p:sp>
      <p:pic>
        <p:nvPicPr>
          <p:cNvPr id="129026" name="Picture 2" descr="C:\MzDocuments\Photos\Karlsruhe\katrin_Transport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140968"/>
            <a:ext cx="4860032" cy="27583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80112" y="1556792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smtClean="0"/>
              <a:t>Neutrino mass different </a:t>
            </a:r>
            <a:r>
              <a:rPr lang="de-CH" sz="2400" b="1" dirty="0" err="1" smtClean="0"/>
              <a:t>from</a:t>
            </a:r>
            <a:r>
              <a:rPr lang="de-CH" sz="2400" b="1" dirty="0" smtClean="0"/>
              <a:t> 0</a:t>
            </a:r>
          </a:p>
          <a:p>
            <a:r>
              <a:rPr lang="de-CH" sz="2400" b="1" dirty="0" err="1" smtClean="0"/>
              <a:t>How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big</a:t>
            </a:r>
            <a:r>
              <a:rPr lang="de-CH" sz="2400" b="1" dirty="0" smtClean="0"/>
              <a:t>?</a:t>
            </a:r>
          </a:p>
          <a:p>
            <a:r>
              <a:rPr lang="de-CH" sz="2400" b="1" dirty="0" smtClean="0">
                <a:solidFill>
                  <a:srgbClr val="FF0000"/>
                </a:solidFill>
              </a:rPr>
              <a:t>Great </a:t>
            </a:r>
            <a:r>
              <a:rPr lang="de-CH" sz="2400" b="1" dirty="0" err="1" smtClean="0">
                <a:solidFill>
                  <a:srgbClr val="FF0000"/>
                </a:solidFill>
              </a:rPr>
              <a:t>mystery</a:t>
            </a:r>
            <a:r>
              <a:rPr lang="de-CH" sz="2400" b="1" dirty="0" smtClean="0">
                <a:solidFill>
                  <a:srgbClr val="FF0000"/>
                </a:solidFill>
              </a:rPr>
              <a:t> !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07704" y="188640"/>
            <a:ext cx="4104456" cy="504056"/>
          </a:xfrm>
          <a:ln w="28575"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de-CH" sz="3600" b="1" dirty="0" smtClean="0">
                <a:solidFill>
                  <a:srgbClr val="0070C0"/>
                </a:solidFill>
              </a:rPr>
              <a:t>CMS </a:t>
            </a:r>
            <a:r>
              <a:rPr lang="en-US" sz="3600" b="1" dirty="0" smtClean="0">
                <a:solidFill>
                  <a:srgbClr val="0070C0"/>
                </a:solidFill>
              </a:rPr>
              <a:t>at</a:t>
            </a:r>
            <a:r>
              <a:rPr lang="de-CH" sz="3600" b="1" dirty="0" smtClean="0">
                <a:solidFill>
                  <a:srgbClr val="0070C0"/>
                </a:solidFill>
              </a:rPr>
              <a:t> LHC CERN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7584" y="4797152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KCETA </a:t>
            </a:r>
            <a:r>
              <a:rPr lang="en-US" sz="2000" b="1" dirty="0" smtClean="0"/>
              <a:t>involved in CMS since 1995, R/D for silicon strip detectors and Micro strip gas detectors, </a:t>
            </a:r>
            <a:r>
              <a:rPr lang="en-US" sz="2000" b="1" dirty="0" smtClean="0">
                <a:solidFill>
                  <a:srgbClr val="0070C0"/>
                </a:solidFill>
              </a:rPr>
              <a:t>radiation hardness studies at the cyclotron of FZK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 construction of large scale prototypes for feasibility tests.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5805264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</a:rPr>
              <a:t>The Karlsruhe  </a:t>
            </a:r>
            <a:r>
              <a:rPr lang="en-US" sz="2400" b="1" dirty="0" smtClean="0">
                <a:solidFill>
                  <a:srgbClr val="FF0000"/>
                </a:solidFill>
              </a:rPr>
              <a:t>(Campus South</a:t>
            </a:r>
            <a:r>
              <a:rPr lang="en-US" sz="2400" b="1" dirty="0" smtClean="0">
                <a:solidFill>
                  <a:srgbClr val="009900"/>
                </a:solidFill>
              </a:rPr>
              <a:t>): about 35 physicists and technicians</a:t>
            </a:r>
          </a:p>
          <a:p>
            <a:r>
              <a:rPr lang="de-CH" sz="2400" b="1" dirty="0" err="1" smtClean="0">
                <a:solidFill>
                  <a:srgbClr val="009900"/>
                </a:solidFill>
              </a:rPr>
              <a:t>Th.Müller</a:t>
            </a:r>
            <a:r>
              <a:rPr lang="de-CH" sz="2400" b="1" dirty="0" smtClean="0">
                <a:solidFill>
                  <a:srgbClr val="009900"/>
                </a:solidFill>
              </a:rPr>
              <a:t>, W.de Boer, </a:t>
            </a:r>
            <a:r>
              <a:rPr lang="de-CH" sz="2400" b="1" dirty="0" err="1" smtClean="0">
                <a:solidFill>
                  <a:srgbClr val="009900"/>
                </a:solidFill>
              </a:rPr>
              <a:t>M.Feindt</a:t>
            </a:r>
            <a:endParaRPr lang="en-US" sz="2400" b="1" dirty="0">
              <a:solidFill>
                <a:srgbClr val="009900"/>
              </a:solidFill>
            </a:endParaRPr>
          </a:p>
        </p:txBody>
      </p:sp>
      <p:pic>
        <p:nvPicPr>
          <p:cNvPr id="12" name="Picture 11" descr="Karlsruhe_group_atCMS198x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068960"/>
            <a:ext cx="2664296" cy="1722373"/>
          </a:xfrm>
          <a:prstGeom prst="rect">
            <a:avLst/>
          </a:prstGeom>
        </p:spPr>
      </p:pic>
      <p:pic>
        <p:nvPicPr>
          <p:cNvPr id="13" name="Picture 12" descr="Karlsruhe_group198x1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604" y="1340768"/>
            <a:ext cx="2403212" cy="1553591"/>
          </a:xfrm>
          <a:prstGeom prst="rect">
            <a:avLst/>
          </a:prstGeom>
        </p:spPr>
      </p:pic>
      <p:pic>
        <p:nvPicPr>
          <p:cNvPr id="15" name="Picture 4" descr="http://cms.web.cern.ch/cms/Resources/Website/Detector/What/0611042_01-A4-at-14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340768"/>
            <a:ext cx="5018736" cy="331236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547664" y="764704"/>
            <a:ext cx="403244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b="1" dirty="0" err="1" smtClean="0"/>
              <a:t>One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of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the</a:t>
            </a:r>
            <a:r>
              <a:rPr lang="de-CH" sz="2400" b="1" dirty="0" smtClean="0"/>
              <a:t> 3 </a:t>
            </a:r>
            <a:r>
              <a:rPr lang="de-CH" sz="2400" b="1" dirty="0" err="1" smtClean="0"/>
              <a:t>big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experiments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548681"/>
            <a:ext cx="7056784" cy="208823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800" b="1" dirty="0" smtClean="0"/>
              <a:t>Looking back 50 years I am deeply impressed by the </a:t>
            </a:r>
            <a:r>
              <a:rPr lang="en-US" sz="2800" b="1" dirty="0" smtClean="0">
                <a:solidFill>
                  <a:srgbClr val="0070C0"/>
                </a:solidFill>
              </a:rPr>
              <a:t>incredible development of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Nuclear and Particle Physics</a:t>
            </a:r>
            <a:br>
              <a:rPr lang="en-US" sz="2800" b="1" dirty="0" smtClean="0"/>
            </a:br>
            <a:r>
              <a:rPr lang="en-US" sz="2800" b="1" dirty="0" smtClean="0"/>
              <a:t>(experimental and theoretical) at Karlsruhe</a:t>
            </a:r>
            <a:endParaRPr lang="en-US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4616152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536" y="2708920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 cannot cover all events of past 50 years,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	in 30 min - impossible</a:t>
            </a:r>
          </a:p>
          <a:p>
            <a:r>
              <a:rPr lang="en-US" sz="2800" b="1" dirty="0" smtClean="0">
                <a:solidFill>
                  <a:srgbClr val="009900"/>
                </a:solidFill>
              </a:rPr>
              <a:t>	Just some highlights</a:t>
            </a:r>
          </a:p>
          <a:p>
            <a:r>
              <a:rPr lang="en-US" sz="2800" b="1" dirty="0" smtClean="0">
                <a:solidFill>
                  <a:srgbClr val="009900"/>
                </a:solidFill>
              </a:rPr>
              <a:t>	Apologies for omissions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Thanks to all who have provided material for this talk: </a:t>
            </a:r>
            <a:r>
              <a:rPr lang="en-US" sz="2800" b="1" dirty="0" smtClean="0">
                <a:solidFill>
                  <a:srgbClr val="002060"/>
                </a:solidFill>
              </a:rPr>
              <a:t/>
            </a:r>
            <a:br>
              <a:rPr lang="en-US" sz="2800" b="1" dirty="0" smtClean="0">
                <a:solidFill>
                  <a:srgbClr val="002060"/>
                </a:solidFill>
              </a:rPr>
            </a:br>
            <a:r>
              <a:rPr lang="en-US" sz="2400" b="1" dirty="0" err="1" smtClean="0"/>
              <a:t>H.Appel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B.Jenschke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W.Kluge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H.Koch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W.Eichelberger</a:t>
            </a:r>
            <a:r>
              <a:rPr lang="en-US" sz="2400" b="1" dirty="0" smtClean="0"/>
              <a:t>, </a:t>
            </a:r>
            <a:br>
              <a:rPr lang="en-US" sz="2400" b="1" dirty="0" smtClean="0"/>
            </a:br>
            <a:r>
              <a:rPr lang="en-US" sz="2400" b="1" dirty="0" err="1" smtClean="0"/>
              <a:t>L.Schänzler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H.-M.Staudenmeier</a:t>
            </a:r>
            <a:r>
              <a:rPr lang="en-US" sz="2400" b="1" dirty="0" smtClean="0"/>
              <a:t> et al</a:t>
            </a:r>
            <a:endParaRPr lang="en-US" sz="2800" b="1" dirty="0" smtClean="0"/>
          </a:p>
          <a:p>
            <a:endParaRPr lang="en-US" sz="2800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077072"/>
            <a:ext cx="2952329" cy="242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2880320" cy="7060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de-CH" sz="3600" b="1" dirty="0" smtClean="0">
                <a:solidFill>
                  <a:srgbClr val="0070C0"/>
                </a:solidFill>
              </a:rPr>
              <a:t>CMS </a:t>
            </a:r>
            <a:r>
              <a:rPr lang="de-CH" sz="3600" b="1" dirty="0" err="1" smtClean="0">
                <a:solidFill>
                  <a:srgbClr val="0070C0"/>
                </a:solidFill>
              </a:rPr>
              <a:t>at</a:t>
            </a:r>
            <a:r>
              <a:rPr lang="de-CH" sz="3600" b="1" dirty="0" smtClean="0">
                <a:solidFill>
                  <a:srgbClr val="0070C0"/>
                </a:solidFill>
              </a:rPr>
              <a:t> LHC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33122" name="Picture 2" descr="Z bosons decaying into electrons in CM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77072"/>
            <a:ext cx="4355976" cy="261358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63080" y="3501008"/>
            <a:ext cx="82809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b="1" dirty="0" smtClean="0"/>
              <a:t>First </a:t>
            </a:r>
            <a:r>
              <a:rPr lang="de-CH" b="1" dirty="0" err="1" smtClean="0"/>
              <a:t>observation</a:t>
            </a:r>
            <a:r>
              <a:rPr lang="de-CH" b="1" dirty="0" smtClean="0"/>
              <a:t> in </a:t>
            </a:r>
            <a:r>
              <a:rPr lang="de-CH" b="1" dirty="0" err="1" smtClean="0"/>
              <a:t>Pb-Pb</a:t>
            </a:r>
            <a:r>
              <a:rPr lang="de-CH" b="1" dirty="0" smtClean="0"/>
              <a:t>,     9. November 2010</a:t>
            </a:r>
          </a:p>
          <a:p>
            <a:r>
              <a:rPr lang="de-CH" b="1" dirty="0" smtClean="0"/>
              <a:t>          Z-&gt; µ+µ-                  </a:t>
            </a:r>
            <a:r>
              <a:rPr lang="de-CH" b="1" dirty="0" err="1" smtClean="0"/>
              <a:t>and</a:t>
            </a:r>
            <a:r>
              <a:rPr lang="de-CH" b="1" dirty="0" smtClean="0"/>
              <a:t> 				Z-&gt; e+ e-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7584" y="1052736"/>
            <a:ext cx="75963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400" b="1" dirty="0" smtClean="0"/>
              <a:t>LHC </a:t>
            </a:r>
            <a:r>
              <a:rPr lang="de-CH" sz="2400" b="1" dirty="0" err="1" smtClean="0"/>
              <a:t>running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for</a:t>
            </a:r>
            <a:r>
              <a:rPr lang="de-CH" sz="2400" b="1" dirty="0" smtClean="0"/>
              <a:t> </a:t>
            </a:r>
            <a:r>
              <a:rPr lang="de-CH" sz="2400" b="1" dirty="0" smtClean="0">
                <a:solidFill>
                  <a:srgbClr val="009900"/>
                </a:solidFill>
              </a:rPr>
              <a:t>p-p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at</a:t>
            </a:r>
            <a:r>
              <a:rPr lang="de-CH" sz="2400" b="1" dirty="0" smtClean="0"/>
              <a:t> 3.5+3.5 </a:t>
            </a:r>
            <a:r>
              <a:rPr lang="de-CH" sz="2400" b="1" dirty="0" err="1" smtClean="0"/>
              <a:t>TeV</a:t>
            </a:r>
            <a:r>
              <a:rPr lang="de-CH" sz="2400" b="1" dirty="0" smtClean="0"/>
              <a:t>  </a:t>
            </a:r>
            <a:r>
              <a:rPr lang="de-CH" sz="2400" b="1" dirty="0" err="1" smtClean="0"/>
              <a:t>most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of</a:t>
            </a:r>
            <a:r>
              <a:rPr lang="de-CH" sz="2400" b="1" dirty="0" smtClean="0"/>
              <a:t> time in 2010</a:t>
            </a:r>
          </a:p>
          <a:p>
            <a:r>
              <a:rPr lang="de-CH" sz="2400" b="1" dirty="0" err="1" smtClean="0"/>
              <a:t>Results</a:t>
            </a:r>
            <a:r>
              <a:rPr lang="de-CH" sz="2400" b="1" dirty="0" smtClean="0"/>
              <a:t> will </a:t>
            </a:r>
            <a:r>
              <a:rPr lang="de-CH" sz="2400" b="1" dirty="0" err="1" smtClean="0"/>
              <a:t>be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report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by</a:t>
            </a:r>
            <a:r>
              <a:rPr lang="de-CH" sz="2400" b="1" dirty="0" smtClean="0"/>
              <a:t> Joachim </a:t>
            </a:r>
            <a:r>
              <a:rPr lang="de-CH" sz="2400" b="1" dirty="0" err="1" smtClean="0"/>
              <a:t>Mnich</a:t>
            </a:r>
            <a:endParaRPr lang="de-CH" sz="24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195736" y="299695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solidFill>
                  <a:srgbClr val="009900"/>
                </a:solidFill>
              </a:rPr>
              <a:t>CMS </a:t>
            </a:r>
            <a:r>
              <a:rPr lang="de-CH" sz="2800" b="1" dirty="0" err="1" smtClean="0">
                <a:solidFill>
                  <a:srgbClr val="009900"/>
                </a:solidFill>
              </a:rPr>
              <a:t>works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even</a:t>
            </a:r>
            <a:r>
              <a:rPr lang="de-CH" sz="2800" b="1" dirty="0" smtClean="0">
                <a:solidFill>
                  <a:srgbClr val="009900"/>
                </a:solidFill>
              </a:rPr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for</a:t>
            </a:r>
            <a:r>
              <a:rPr lang="de-CH" sz="2800" b="1" dirty="0" smtClean="0">
                <a:solidFill>
                  <a:srgbClr val="009900"/>
                </a:solidFill>
              </a:rPr>
              <a:t> Lead !</a:t>
            </a:r>
            <a:endParaRPr lang="en-US" sz="2800" b="1" dirty="0">
              <a:solidFill>
                <a:srgbClr val="0099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1916832"/>
            <a:ext cx="7920880" cy="46166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solidFill>
                  <a:srgbClr val="FF0000"/>
                </a:solidFill>
              </a:rPr>
              <a:t>Not </a:t>
            </a:r>
            <a:r>
              <a:rPr lang="de-CH" sz="2400" b="1" dirty="0" err="1" smtClean="0">
                <a:solidFill>
                  <a:srgbClr val="FF0000"/>
                </a:solidFill>
              </a:rPr>
              <a:t>only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machine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works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very</a:t>
            </a:r>
            <a:r>
              <a:rPr lang="de-CH" sz="2400" b="1" dirty="0" smtClean="0">
                <a:solidFill>
                  <a:srgbClr val="FF0000"/>
                </a:solidFill>
              </a:rPr>
              <a:t> well,  but also </a:t>
            </a:r>
            <a:r>
              <a:rPr lang="de-CH" sz="2400" b="1" dirty="0" err="1" smtClean="0">
                <a:solidFill>
                  <a:srgbClr val="FF0000"/>
                </a:solidFill>
              </a:rPr>
              <a:t>experiments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7624" y="2564904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b="1" dirty="0" err="1" smtClean="0"/>
              <a:t>Beginning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of</a:t>
            </a:r>
            <a:r>
              <a:rPr lang="de-CH" sz="2400" b="1" dirty="0" smtClean="0"/>
              <a:t> November </a:t>
            </a:r>
            <a:r>
              <a:rPr lang="de-CH" sz="2400" b="1" dirty="0" err="1" smtClean="0"/>
              <a:t>until</a:t>
            </a:r>
            <a:r>
              <a:rPr lang="de-CH" sz="2400" b="1" dirty="0" smtClean="0"/>
              <a:t> 6 </a:t>
            </a:r>
            <a:r>
              <a:rPr lang="de-CH" sz="2400" b="1" dirty="0" err="1" smtClean="0"/>
              <a:t>December</a:t>
            </a:r>
            <a:r>
              <a:rPr lang="de-CH" sz="2400" b="1" dirty="0" smtClean="0"/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Pb</a:t>
            </a:r>
            <a:r>
              <a:rPr lang="de-CH" sz="2400" b="1" dirty="0" smtClean="0">
                <a:solidFill>
                  <a:srgbClr val="009900"/>
                </a:solidFill>
              </a:rPr>
              <a:t> + </a:t>
            </a:r>
            <a:r>
              <a:rPr lang="de-CH" sz="2400" b="1" dirty="0" err="1" smtClean="0">
                <a:solidFill>
                  <a:srgbClr val="009900"/>
                </a:solidFill>
              </a:rPr>
              <a:t>Pb</a:t>
            </a:r>
            <a:endParaRPr lang="en-US" sz="2400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15616" y="6356351"/>
            <a:ext cx="4904184" cy="241001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233363"/>
            <a:ext cx="3388163" cy="305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76872"/>
            <a:ext cx="3903340" cy="350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4581128"/>
            <a:ext cx="4248472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solidFill>
                  <a:srgbClr val="FF0000"/>
                </a:solidFill>
              </a:rPr>
              <a:t>Hottest </a:t>
            </a:r>
            <a:r>
              <a:rPr lang="de-CH" sz="2400" b="1" dirty="0" err="1" smtClean="0">
                <a:solidFill>
                  <a:srgbClr val="FF0000"/>
                </a:solidFill>
              </a:rPr>
              <a:t>nuclear</a:t>
            </a:r>
            <a:r>
              <a:rPr lang="de-CH" sz="2400" b="1" dirty="0" smtClean="0">
                <a:solidFill>
                  <a:srgbClr val="FF0000"/>
                </a:solidFill>
              </a:rPr>
              <a:t> matter</a:t>
            </a:r>
          </a:p>
          <a:p>
            <a:r>
              <a:rPr lang="de-CH" sz="2400" b="1" dirty="0" smtClean="0">
                <a:solidFill>
                  <a:srgbClr val="0070C0"/>
                </a:solidFill>
              </a:rPr>
              <a:t>(</a:t>
            </a:r>
            <a:r>
              <a:rPr lang="de-CH" sz="2400" b="1" dirty="0" err="1" smtClean="0">
                <a:solidFill>
                  <a:srgbClr val="0070C0"/>
                </a:solidFill>
              </a:rPr>
              <a:t>Cosmic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primary</a:t>
            </a:r>
            <a:r>
              <a:rPr lang="de-CH" sz="2400" b="1" dirty="0" smtClean="0">
                <a:solidFill>
                  <a:srgbClr val="0070C0"/>
                </a:solidFill>
              </a:rPr>
              <a:t> matter)</a:t>
            </a:r>
          </a:p>
          <a:p>
            <a:r>
              <a:rPr lang="de-CH" sz="2400" b="1" dirty="0" smtClean="0"/>
              <a:t>Normal </a:t>
            </a:r>
            <a:r>
              <a:rPr lang="de-CH" sz="2400" b="1" dirty="0" err="1" smtClean="0"/>
              <a:t>hadrons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play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no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role</a:t>
            </a:r>
            <a:endParaRPr lang="de-CH" sz="2400" b="1" dirty="0" smtClean="0"/>
          </a:p>
          <a:p>
            <a:r>
              <a:rPr lang="de-CH" sz="2400" b="1" dirty="0" smtClean="0"/>
              <a:t>Quarks </a:t>
            </a:r>
            <a:r>
              <a:rPr lang="de-CH" sz="2400" b="1" dirty="0" err="1" smtClean="0"/>
              <a:t>and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gluons</a:t>
            </a:r>
            <a:endParaRPr lang="de-CH" sz="24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364088" y="404664"/>
            <a:ext cx="3096344" cy="18158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solidFill>
                  <a:srgbClr val="009900"/>
                </a:solidFill>
              </a:rPr>
              <a:t>Jet </a:t>
            </a:r>
            <a:r>
              <a:rPr lang="de-CH" sz="2800" b="1" dirty="0" err="1" smtClean="0">
                <a:solidFill>
                  <a:srgbClr val="009900"/>
                </a:solidFill>
              </a:rPr>
              <a:t>quenching</a:t>
            </a:r>
            <a:r>
              <a:rPr lang="de-CH" sz="2800" b="1" dirty="0" smtClean="0">
                <a:solidFill>
                  <a:srgbClr val="009900"/>
                </a:solidFill>
              </a:rPr>
              <a:t> in </a:t>
            </a:r>
            <a:br>
              <a:rPr lang="de-CH" sz="2800" b="1" dirty="0" smtClean="0">
                <a:solidFill>
                  <a:srgbClr val="009900"/>
                </a:solidFill>
              </a:rPr>
            </a:br>
            <a:r>
              <a:rPr lang="de-CH" sz="2800" b="1" dirty="0" err="1" smtClean="0">
                <a:solidFill>
                  <a:srgbClr val="009900"/>
                </a:solidFill>
              </a:rPr>
              <a:t>quark-gluon</a:t>
            </a:r>
            <a:r>
              <a:rPr lang="de-CH" sz="2800" b="1" dirty="0" smtClean="0">
                <a:solidFill>
                  <a:srgbClr val="009900"/>
                </a:solidFill>
              </a:rPr>
              <a:t> matter</a:t>
            </a:r>
          </a:p>
          <a:p>
            <a:r>
              <a:rPr lang="de-CH" sz="2800" b="1" dirty="0" smtClean="0">
                <a:solidFill>
                  <a:srgbClr val="FF0000"/>
                </a:solidFill>
              </a:rPr>
              <a:t>First </a:t>
            </a:r>
            <a:r>
              <a:rPr lang="de-CH" sz="2800" b="1" dirty="0" err="1" smtClean="0">
                <a:solidFill>
                  <a:srgbClr val="FF0000"/>
                </a:solidFill>
              </a:rPr>
              <a:t>observation</a:t>
            </a:r>
            <a:r>
              <a:rPr lang="de-CH" sz="2800" b="1" dirty="0" smtClean="0">
                <a:solidFill>
                  <a:srgbClr val="FF0000"/>
                </a:solidFill>
              </a:rPr>
              <a:t/>
            </a:r>
            <a:br>
              <a:rPr lang="de-CH" sz="2800" b="1" dirty="0" smtClean="0">
                <a:solidFill>
                  <a:srgbClr val="FF0000"/>
                </a:solidFill>
              </a:rPr>
            </a:b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and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study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321297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Normal </a:t>
            </a:r>
            <a:r>
              <a:rPr lang="de-CH" b="1" dirty="0" err="1" smtClean="0"/>
              <a:t>jet</a:t>
            </a:r>
            <a:r>
              <a:rPr lang="de-CH" b="1" dirty="0" smtClean="0"/>
              <a:t> pair</a:t>
            </a:r>
            <a:br>
              <a:rPr lang="de-CH" b="1" dirty="0" smtClean="0"/>
            </a:br>
            <a:r>
              <a:rPr lang="de-CH" b="1" dirty="0" smtClean="0"/>
              <a:t>back-</a:t>
            </a:r>
            <a:r>
              <a:rPr lang="de-CH" b="1" dirty="0" err="1" smtClean="0"/>
              <a:t>to</a:t>
            </a:r>
            <a:r>
              <a:rPr lang="de-CH" b="1" dirty="0" smtClean="0"/>
              <a:t>-back, </a:t>
            </a:r>
            <a:r>
              <a:rPr lang="de-CH" b="1" dirty="0" err="1" smtClean="0"/>
              <a:t>equal</a:t>
            </a:r>
            <a:r>
              <a:rPr lang="de-CH" b="1" dirty="0" smtClean="0"/>
              <a:t> </a:t>
            </a:r>
            <a:r>
              <a:rPr lang="de-CH" b="1" dirty="0" err="1" smtClean="0"/>
              <a:t>energies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44208" y="5301208"/>
            <a:ext cx="2448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b="1" dirty="0" err="1" smtClean="0"/>
              <a:t>One</a:t>
            </a:r>
            <a:r>
              <a:rPr lang="de-CH" b="1" dirty="0" smtClean="0"/>
              <a:t> </a:t>
            </a:r>
            <a:r>
              <a:rPr lang="de-CH" b="1" dirty="0" err="1" smtClean="0"/>
              <a:t>jet</a:t>
            </a:r>
            <a:r>
              <a:rPr lang="de-CH" b="1" dirty="0" smtClean="0"/>
              <a:t> </a:t>
            </a:r>
            <a:r>
              <a:rPr lang="de-CH" b="1" dirty="0" err="1" smtClean="0"/>
              <a:t>quenchend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620688"/>
            <a:ext cx="1115616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3600" b="1" dirty="0" smtClean="0"/>
              <a:t>CMS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2996952"/>
            <a:ext cx="1944216" cy="40011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000" b="1" dirty="0" err="1" smtClean="0"/>
              <a:t>Pb-Pb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collisions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de-CH" sz="4000" b="1" dirty="0" smtClean="0">
                <a:solidFill>
                  <a:srgbClr val="0070C0"/>
                </a:solidFill>
              </a:rPr>
              <a:t>Worldwide LHC Computing </a:t>
            </a:r>
            <a:r>
              <a:rPr lang="de-CH" sz="4000" b="1" dirty="0" err="1" smtClean="0">
                <a:solidFill>
                  <a:srgbClr val="0070C0"/>
                </a:solidFill>
              </a:rPr>
              <a:t>Grid</a:t>
            </a:r>
            <a:r>
              <a:rPr lang="de-CH" sz="4000" b="1" dirty="0" smtClean="0">
                <a:solidFill>
                  <a:srgbClr val="0070C0"/>
                </a:solidFill>
              </a:rPr>
              <a:t/>
            </a:r>
            <a:br>
              <a:rPr lang="de-CH" sz="4000" b="1" dirty="0" smtClean="0">
                <a:solidFill>
                  <a:srgbClr val="0070C0"/>
                </a:solidFill>
              </a:rPr>
            </a:br>
            <a:r>
              <a:rPr lang="de-CH" sz="2700" b="1" dirty="0" err="1" smtClean="0">
                <a:solidFill>
                  <a:srgbClr val="C00000"/>
                </a:solidFill>
              </a:rPr>
              <a:t>successor</a:t>
            </a:r>
            <a:r>
              <a:rPr lang="de-CH" sz="2700" b="1" dirty="0" smtClean="0">
                <a:solidFill>
                  <a:srgbClr val="C00000"/>
                </a:solidFill>
              </a:rPr>
              <a:t> </a:t>
            </a:r>
            <a:r>
              <a:rPr lang="de-CH" sz="2700" b="1" dirty="0" err="1" smtClean="0">
                <a:solidFill>
                  <a:srgbClr val="C00000"/>
                </a:solidFill>
              </a:rPr>
              <a:t>of</a:t>
            </a:r>
            <a:r>
              <a:rPr lang="de-CH" sz="2700" b="1" dirty="0" smtClean="0">
                <a:solidFill>
                  <a:srgbClr val="C00000"/>
                </a:solidFill>
              </a:rPr>
              <a:t> World Wide Web</a:t>
            </a:r>
            <a:endParaRPr lang="en-US" sz="2700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632" y="6453336"/>
            <a:ext cx="4760168" cy="268140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1600" y="1556792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</a:rPr>
              <a:t>WLCG serves a community of more than </a:t>
            </a:r>
            <a:r>
              <a:rPr lang="en-US" sz="2800" b="1" dirty="0" smtClean="0">
                <a:solidFill>
                  <a:srgbClr val="0070C0"/>
                </a:solidFill>
              </a:rPr>
              <a:t>8,000 physicists </a:t>
            </a:r>
            <a:r>
              <a:rPr lang="en-US" sz="2400" b="1" dirty="0" smtClean="0">
                <a:solidFill>
                  <a:srgbClr val="009900"/>
                </a:solidFill>
              </a:rPr>
              <a:t>around the world with near real-time access to LHC data, </a:t>
            </a:r>
            <a:r>
              <a:rPr lang="en-US" sz="2000" b="1" dirty="0" smtClean="0"/>
              <a:t>and the power to process it. store, distribute and </a:t>
            </a:r>
            <a:br>
              <a:rPr lang="en-US" sz="2000" b="1" dirty="0" smtClean="0"/>
            </a:br>
            <a:r>
              <a:rPr lang="en-US" sz="2000" b="1" dirty="0" err="1" smtClean="0"/>
              <a:t>analyse</a:t>
            </a:r>
            <a:r>
              <a:rPr lang="en-US" sz="2000" b="1" dirty="0" smtClean="0"/>
              <a:t> the 15 </a:t>
            </a:r>
            <a:r>
              <a:rPr lang="en-US" sz="2000" b="1" dirty="0" err="1" smtClean="0"/>
              <a:t>Petabytes</a:t>
            </a:r>
            <a:r>
              <a:rPr lang="en-US" sz="2000" b="1" dirty="0" smtClean="0"/>
              <a:t> (15 million Gigabytes) of data annually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more than 140 computing </a:t>
            </a:r>
            <a:r>
              <a:rPr lang="en-US" sz="2000" b="1" dirty="0" err="1" smtClean="0">
                <a:solidFill>
                  <a:srgbClr val="FF0000"/>
                </a:solidFill>
              </a:rPr>
              <a:t>centres</a:t>
            </a:r>
            <a:r>
              <a:rPr lang="en-US" sz="2000" b="1" dirty="0" smtClean="0">
                <a:solidFill>
                  <a:srgbClr val="FF0000"/>
                </a:solidFill>
              </a:rPr>
              <a:t> in 34 countries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971600" y="5229200"/>
            <a:ext cx="7200800" cy="126188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9900"/>
                </a:solidFill>
              </a:rPr>
              <a:t>Grid KA plays essential </a:t>
            </a:r>
            <a:r>
              <a:rPr lang="en-US" sz="2800" b="1" dirty="0" smtClean="0">
                <a:solidFill>
                  <a:srgbClr val="009900"/>
                </a:solidFill>
              </a:rPr>
              <a:t>role: </a:t>
            </a:r>
            <a:r>
              <a:rPr lang="en-US" sz="2800" b="1" dirty="0" smtClean="0">
                <a:solidFill>
                  <a:srgbClr val="009900"/>
                </a:solidFill>
              </a:rPr>
              <a:t/>
            </a:r>
            <a:br>
              <a:rPr lang="en-US" sz="2800" b="1" dirty="0" smtClean="0">
                <a:solidFill>
                  <a:srgbClr val="009900"/>
                </a:solidFill>
              </a:rPr>
            </a:br>
            <a:r>
              <a:rPr lang="en-US" sz="2800" b="1" dirty="0" smtClean="0">
                <a:solidFill>
                  <a:srgbClr val="009900"/>
                </a:solidFill>
              </a:rPr>
              <a:t>interface for all universities and </a:t>
            </a:r>
            <a:r>
              <a:rPr lang="en-US" sz="2800" b="1" dirty="0" smtClean="0">
                <a:solidFill>
                  <a:srgbClr val="009900"/>
                </a:solidFill>
              </a:rPr>
              <a:t>labs </a:t>
            </a:r>
            <a:r>
              <a:rPr lang="en-US" sz="2400" b="1" dirty="0" smtClean="0">
                <a:solidFill>
                  <a:srgbClr val="009900"/>
                </a:solidFill>
              </a:rPr>
              <a:t>in </a:t>
            </a:r>
            <a:r>
              <a:rPr lang="en-US" sz="2400" b="1" dirty="0" smtClean="0">
                <a:solidFill>
                  <a:srgbClr val="009900"/>
                </a:solidFill>
              </a:rPr>
              <a:t>Germany </a:t>
            </a:r>
            <a:r>
              <a:rPr lang="en-US" sz="2000" b="1" dirty="0" smtClean="0">
                <a:solidFill>
                  <a:srgbClr val="009900"/>
                </a:solidFill>
              </a:rPr>
              <a:t/>
            </a:r>
            <a:br>
              <a:rPr lang="en-US" sz="2000" b="1" dirty="0" smtClean="0">
                <a:solidFill>
                  <a:srgbClr val="009900"/>
                </a:solidFill>
              </a:rPr>
            </a:br>
            <a:r>
              <a:rPr lang="en-US" sz="2000" b="1" dirty="0" smtClean="0"/>
              <a:t>Günter </a:t>
            </a:r>
            <a:r>
              <a:rPr lang="en-US" sz="2000" b="1" dirty="0" err="1" smtClean="0"/>
              <a:t>Quast</a:t>
            </a:r>
            <a:r>
              <a:rPr lang="en-US" sz="2000" b="1" dirty="0" smtClean="0"/>
              <a:t>  et al., many partners at </a:t>
            </a:r>
            <a:r>
              <a:rPr lang="en-US" sz="2000" b="1" dirty="0" smtClean="0"/>
              <a:t>KIT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15616" y="3284984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err="1" smtClean="0"/>
              <a:t>Layers</a:t>
            </a:r>
            <a:r>
              <a:rPr lang="de-CH" sz="2400" b="1" dirty="0" smtClean="0"/>
              <a:t>:</a:t>
            </a:r>
          </a:p>
          <a:p>
            <a:r>
              <a:rPr lang="de-CH" sz="2400" b="1" dirty="0" smtClean="0"/>
              <a:t>Tier 0 CERN</a:t>
            </a:r>
          </a:p>
          <a:p>
            <a:r>
              <a:rPr lang="de-CH" sz="2400" b="1" dirty="0" smtClean="0"/>
              <a:t>Tier 1 in </a:t>
            </a:r>
            <a:r>
              <a:rPr lang="de-CH" sz="2400" b="1" dirty="0" err="1" smtClean="0"/>
              <a:t>the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world</a:t>
            </a:r>
            <a:r>
              <a:rPr lang="de-CH" sz="2400" b="1" dirty="0" smtClean="0"/>
              <a:t> 11, </a:t>
            </a:r>
            <a:r>
              <a:rPr lang="de-CH" sz="2400" b="1" dirty="0" err="1" smtClean="0">
                <a:solidFill>
                  <a:srgbClr val="FF0000"/>
                </a:solidFill>
              </a:rPr>
              <a:t>one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at</a:t>
            </a:r>
            <a:r>
              <a:rPr lang="de-CH" sz="2400" b="1" dirty="0" smtClean="0">
                <a:solidFill>
                  <a:srgbClr val="FF0000"/>
                </a:solidFill>
              </a:rPr>
              <a:t> KIT </a:t>
            </a:r>
          </a:p>
          <a:p>
            <a:r>
              <a:rPr lang="de-CH" sz="2400" b="1" dirty="0" smtClean="0"/>
              <a:t>Tier 2 </a:t>
            </a:r>
            <a:r>
              <a:rPr lang="de-CH" sz="2400" b="1" dirty="0" err="1" smtClean="0"/>
              <a:t>at</a:t>
            </a:r>
            <a:r>
              <a:rPr lang="de-CH" sz="2400" b="1" dirty="0" smtClean="0"/>
              <a:t> large </a:t>
            </a:r>
            <a:r>
              <a:rPr lang="de-CH" sz="2400" b="1" dirty="0" err="1" smtClean="0"/>
              <a:t>universities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and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labs</a:t>
            </a:r>
            <a:endParaRPr lang="de-CH" sz="2400" b="1" dirty="0" smtClean="0"/>
          </a:p>
          <a:p>
            <a:r>
              <a:rPr lang="de-CH" sz="2400" b="1" dirty="0" smtClean="0"/>
              <a:t>Tier 3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1560" y="6309321"/>
            <a:ext cx="5408240" cy="412156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https://lcg.web.cern.ch/LCG/public/images/map-lhcopn_603px453p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24743"/>
            <a:ext cx="6711526" cy="504199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07704" y="47667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solidFill>
                  <a:srgbClr val="92D050"/>
                </a:solidFill>
              </a:rPr>
              <a:t>11 Tier 1 </a:t>
            </a:r>
            <a:r>
              <a:rPr lang="de-CH" sz="2800" b="1" dirty="0" err="1" smtClean="0">
                <a:solidFill>
                  <a:srgbClr val="92D050"/>
                </a:solidFill>
              </a:rPr>
              <a:t>nodes</a:t>
            </a:r>
            <a:endParaRPr lang="en-US" sz="2800" b="1" dirty="0">
              <a:solidFill>
                <a:srgbClr val="92D05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4536790" y="5408426"/>
            <a:ext cx="648072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44008" y="580526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KIT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47664" y="332656"/>
            <a:ext cx="5400600" cy="1066130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de-CH" b="1" dirty="0" err="1" smtClean="0">
                <a:solidFill>
                  <a:srgbClr val="009900"/>
                </a:solidFill>
              </a:rPr>
              <a:t>Cosmics</a:t>
            </a:r>
            <a:r>
              <a:rPr lang="de-CH" b="1" dirty="0" smtClean="0">
                <a:solidFill>
                  <a:srgbClr val="009900"/>
                </a:solidFill>
              </a:rPr>
              <a:t> </a:t>
            </a:r>
            <a:r>
              <a:rPr lang="de-CH" b="1" dirty="0" err="1" smtClean="0">
                <a:solidFill>
                  <a:srgbClr val="009900"/>
                </a:solidFill>
              </a:rPr>
              <a:t>rays</a:t>
            </a:r>
            <a:r>
              <a:rPr lang="de-CH" b="1" dirty="0" smtClean="0">
                <a:solidFill>
                  <a:srgbClr val="009900"/>
                </a:solidFill>
              </a:rPr>
              <a:t/>
            </a:r>
            <a:br>
              <a:rPr lang="de-CH" b="1" dirty="0" smtClean="0">
                <a:solidFill>
                  <a:srgbClr val="009900"/>
                </a:solidFill>
              </a:rPr>
            </a:br>
            <a:r>
              <a:rPr lang="de-CH" sz="2000" b="1" dirty="0" err="1" smtClean="0"/>
              <a:t>from</a:t>
            </a:r>
            <a:r>
              <a:rPr lang="de-CH" sz="2000" b="1" dirty="0" smtClean="0"/>
              <a:t> Kaskade </a:t>
            </a:r>
            <a:r>
              <a:rPr lang="de-CH" sz="2000" b="1" dirty="0" err="1" smtClean="0"/>
              <a:t>to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Auger</a:t>
            </a:r>
            <a:endParaRPr lang="en-US" sz="20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03648" y="6356351"/>
            <a:ext cx="4616152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 descr="kasca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76872"/>
            <a:ext cx="4327026" cy="20776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52" y="2204864"/>
            <a:ext cx="3096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dirty="0" err="1" smtClean="0"/>
              <a:t>B.Zeitnitz</a:t>
            </a:r>
            <a:r>
              <a:rPr lang="de-CH" dirty="0" smtClean="0"/>
              <a:t>, </a:t>
            </a:r>
            <a:r>
              <a:rPr lang="de-CH" dirty="0" err="1" smtClean="0"/>
              <a:t>H.Kampert,H.Ullrich</a:t>
            </a:r>
            <a:r>
              <a:rPr lang="de-CH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22920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 smtClean="0"/>
              <a:t>Now</a:t>
            </a:r>
            <a:r>
              <a:rPr lang="de-CH" b="1" dirty="0" smtClean="0"/>
              <a:t> also </a:t>
            </a:r>
            <a:r>
              <a:rPr lang="de-CH" b="1" dirty="0" err="1" smtClean="0"/>
              <a:t>used</a:t>
            </a:r>
            <a:r>
              <a:rPr lang="de-CH" b="1" dirty="0" smtClean="0"/>
              <a:t> </a:t>
            </a:r>
            <a:r>
              <a:rPr lang="de-CH" b="1" dirty="0" err="1" smtClean="0"/>
              <a:t>for</a:t>
            </a:r>
            <a:r>
              <a:rPr lang="de-CH" b="1" dirty="0" smtClean="0"/>
              <a:t> LOPES (Radioantennen)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63688" y="1340768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 smtClean="0"/>
              <a:t>Kaskade (Grande) im FZK</a:t>
            </a:r>
            <a:endParaRPr lang="en-US" sz="3600" b="1" dirty="0"/>
          </a:p>
        </p:txBody>
      </p:sp>
      <p:pic>
        <p:nvPicPr>
          <p:cNvPr id="125954" name="Picture 2" descr="C:\MzDocuments\Photos\Karlsruhe\Airshower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494" y="1844824"/>
            <a:ext cx="4322322" cy="331236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1520" y="429309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Large </a:t>
            </a:r>
            <a:r>
              <a:rPr lang="de-CH" b="1" dirty="0" err="1" smtClean="0"/>
              <a:t>detector</a:t>
            </a:r>
            <a:r>
              <a:rPr lang="de-CH" b="1" dirty="0" smtClean="0"/>
              <a:t> </a:t>
            </a:r>
            <a:r>
              <a:rPr lang="de-CH" b="1" dirty="0" err="1" smtClean="0"/>
              <a:t>array</a:t>
            </a:r>
            <a:r>
              <a:rPr lang="de-CH" b="1" dirty="0" smtClean="0"/>
              <a:t> </a:t>
            </a:r>
            <a:r>
              <a:rPr lang="de-CH" b="1" dirty="0" err="1" smtClean="0"/>
              <a:t>at</a:t>
            </a:r>
            <a:r>
              <a:rPr lang="de-CH" b="1" dirty="0" smtClean="0"/>
              <a:t> FZK</a:t>
            </a:r>
          </a:p>
          <a:p>
            <a:r>
              <a:rPr lang="de-CH" b="1" dirty="0" err="1" smtClean="0"/>
              <a:t>To</a:t>
            </a:r>
            <a:r>
              <a:rPr lang="de-CH" b="1" dirty="0" smtClean="0"/>
              <a:t> </a:t>
            </a:r>
            <a:r>
              <a:rPr lang="de-CH" b="1" dirty="0" err="1" smtClean="0"/>
              <a:t>investigate</a:t>
            </a:r>
            <a:r>
              <a:rPr lang="de-CH" b="1" dirty="0" smtClean="0"/>
              <a:t> </a:t>
            </a:r>
            <a:r>
              <a:rPr lang="de-CH" b="1" dirty="0" err="1" smtClean="0"/>
              <a:t>cosmic</a:t>
            </a:r>
            <a:r>
              <a:rPr lang="de-CH" b="1" dirty="0" smtClean="0"/>
              <a:t> </a:t>
            </a:r>
            <a:r>
              <a:rPr lang="de-CH" b="1" dirty="0" err="1" smtClean="0"/>
              <a:t>air</a:t>
            </a:r>
            <a:r>
              <a:rPr lang="de-CH" b="1" dirty="0" smtClean="0"/>
              <a:t> </a:t>
            </a:r>
            <a:r>
              <a:rPr lang="de-CH" b="1" dirty="0" err="1" smtClean="0"/>
              <a:t>showers</a:t>
            </a:r>
            <a:endParaRPr lang="de-CH" b="1" dirty="0" smtClean="0"/>
          </a:p>
          <a:p>
            <a:r>
              <a:rPr lang="de-CH" b="1" dirty="0" smtClean="0"/>
              <a:t> 252+37 Detektorstationen</a:t>
            </a:r>
            <a:endParaRPr lang="en-US" b="1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3923928" y="5301208"/>
            <a:ext cx="486104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CH" sz="2000" b="1" dirty="0" err="1" smtClean="0"/>
              <a:t>What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is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origin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of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extremely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energetic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cosmic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showers</a:t>
            </a:r>
            <a:r>
              <a:rPr lang="de-CH" sz="2000" b="1" dirty="0" smtClean="0"/>
              <a:t>?</a:t>
            </a:r>
            <a:br>
              <a:rPr lang="de-CH" sz="2000" b="1" dirty="0" smtClean="0"/>
            </a:br>
            <a:r>
              <a:rPr lang="de-CH" sz="2000" b="1" dirty="0" err="1" smtClean="0"/>
              <a:t>What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is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their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energy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distribution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and</a:t>
            </a:r>
            <a:r>
              <a:rPr lang="de-CH" sz="2000" b="1" dirty="0" smtClean="0"/>
              <a:t> </a:t>
            </a:r>
            <a:br>
              <a:rPr lang="de-CH" sz="2000" b="1" dirty="0" smtClean="0"/>
            </a:br>
            <a:r>
              <a:rPr lang="de-CH" sz="2000" b="1" dirty="0" err="1" smtClean="0"/>
              <a:t>nuclear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composition</a:t>
            </a:r>
            <a:r>
              <a:rPr lang="de-CH" sz="2000" b="1" dirty="0" smtClean="0"/>
              <a:t>?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488832" cy="706090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e-CH" sz="4000" b="1" dirty="0" smtClean="0">
                <a:solidFill>
                  <a:srgbClr val="0070C0"/>
                </a:solidFill>
              </a:rPr>
              <a:t>Pierre </a:t>
            </a:r>
            <a:r>
              <a:rPr lang="de-CH" sz="4000" b="1" dirty="0" err="1" smtClean="0">
                <a:solidFill>
                  <a:srgbClr val="0070C0"/>
                </a:solidFill>
              </a:rPr>
              <a:t>Auger</a:t>
            </a:r>
            <a:r>
              <a:rPr lang="de-CH" sz="4000" b="1" dirty="0" smtClean="0">
                <a:solidFill>
                  <a:srgbClr val="0070C0"/>
                </a:solidFill>
              </a:rPr>
              <a:t> - Observatorium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87624" y="6381328"/>
            <a:ext cx="4760168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 descr="SD_T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4509120"/>
            <a:ext cx="3168352" cy="2129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4437112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1600 </a:t>
            </a:r>
            <a:r>
              <a:rPr lang="de-CH" sz="2000" b="1" dirty="0" err="1" smtClean="0"/>
              <a:t>Water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tanks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combined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with</a:t>
            </a:r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smtClean="0"/>
              <a:t> 4 Air </a:t>
            </a:r>
            <a:r>
              <a:rPr lang="de-CH" sz="2000" b="1" dirty="0" err="1" smtClean="0"/>
              <a:t>Fluorescence</a:t>
            </a:r>
            <a:r>
              <a:rPr lang="de-CH" sz="2000" b="1" dirty="0" smtClean="0"/>
              <a:t> Light </a:t>
            </a:r>
            <a:r>
              <a:rPr lang="de-CH" sz="2000" b="1" dirty="0" err="1" smtClean="0"/>
              <a:t>detectors</a:t>
            </a:r>
            <a:endParaRPr lang="en-US" sz="2000" b="1" dirty="0"/>
          </a:p>
        </p:txBody>
      </p:sp>
      <p:pic>
        <p:nvPicPr>
          <p:cNvPr id="8" name="Picture 7" descr="Auger_Arr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052736"/>
            <a:ext cx="3816424" cy="34271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9807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J.Blümer,K.-H.Kampert</a:t>
            </a:r>
            <a:r>
              <a:rPr lang="de-CH" dirty="0" smtClean="0"/>
              <a:t>, </a:t>
            </a:r>
            <a:r>
              <a:rPr lang="de-CH" dirty="0" err="1" smtClean="0"/>
              <a:t>H.O.Klages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5445224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solidFill>
                  <a:srgbClr val="FF0000"/>
                </a:solidFill>
              </a:rPr>
              <a:t>KCETA </a:t>
            </a:r>
            <a:r>
              <a:rPr lang="de-CH" sz="2400" b="1" dirty="0" err="1" smtClean="0">
                <a:solidFill>
                  <a:srgbClr val="FF0000"/>
                </a:solidFill>
              </a:rPr>
              <a:t>biggest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single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group</a:t>
            </a:r>
            <a:r>
              <a:rPr lang="de-CH" sz="2400" b="1" dirty="0" smtClean="0">
                <a:solidFill>
                  <a:srgbClr val="FF0000"/>
                </a:solidFill>
              </a:rPr>
              <a:t> in </a:t>
            </a:r>
            <a:r>
              <a:rPr lang="de-CH" sz="2400" b="1" dirty="0" err="1" smtClean="0">
                <a:solidFill>
                  <a:srgbClr val="FF0000"/>
                </a:solidFill>
              </a:rPr>
              <a:t>collaboration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340768"/>
            <a:ext cx="3528392" cy="110799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solidFill>
                  <a:srgbClr val="009900"/>
                </a:solidFill>
              </a:rPr>
              <a:t>Extension </a:t>
            </a:r>
            <a:r>
              <a:rPr lang="de-CH" sz="2400" b="1" dirty="0" err="1" smtClean="0">
                <a:solidFill>
                  <a:srgbClr val="009900"/>
                </a:solidFill>
              </a:rPr>
              <a:t>of</a:t>
            </a:r>
            <a:r>
              <a:rPr lang="de-CH" sz="2400" b="1" dirty="0" smtClean="0">
                <a:solidFill>
                  <a:srgbClr val="009900"/>
                </a:solidFill>
              </a:rPr>
              <a:t> KASKADE </a:t>
            </a:r>
            <a:r>
              <a:rPr lang="de-CH" sz="2400" b="1" dirty="0" err="1" smtClean="0">
                <a:solidFill>
                  <a:srgbClr val="009900"/>
                </a:solidFill>
              </a:rPr>
              <a:t>to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higher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energies</a:t>
            </a:r>
            <a:endParaRPr lang="de-CH" sz="2400" b="1" dirty="0" smtClean="0">
              <a:solidFill>
                <a:srgbClr val="009900"/>
              </a:solidFill>
            </a:endParaRPr>
          </a:p>
          <a:p>
            <a:r>
              <a:rPr lang="de-CH" b="1" dirty="0" smtClean="0"/>
              <a:t>In </a:t>
            </a:r>
            <a:r>
              <a:rPr lang="de-CH" b="1" dirty="0" err="1" smtClean="0"/>
              <a:t>Argentinian</a:t>
            </a:r>
            <a:r>
              <a:rPr lang="de-CH" b="1" dirty="0" smtClean="0"/>
              <a:t> </a:t>
            </a:r>
            <a:r>
              <a:rPr lang="de-CH" b="1" dirty="0" err="1" smtClean="0"/>
              <a:t>pampas</a:t>
            </a:r>
            <a:endParaRPr lang="en-US" b="1" dirty="0"/>
          </a:p>
        </p:txBody>
      </p:sp>
      <p:pic>
        <p:nvPicPr>
          <p:cNvPr id="12" name="Picture 2" descr="C:\MzDocuments\Photos\Karlsruhe\Auger_berge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2469186"/>
            <a:ext cx="3888432" cy="1795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476672"/>
            <a:ext cx="4104456" cy="648072"/>
          </a:xfrm>
          <a:ln w="190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de-CH" sz="2800" b="1" dirty="0" err="1" smtClean="0">
                <a:solidFill>
                  <a:srgbClr val="0070C0"/>
                </a:solidFill>
              </a:rPr>
              <a:t>Cosmic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ray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energy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>
                <a:solidFill>
                  <a:srgbClr val="0070C0"/>
                </a:solidFill>
              </a:rPr>
              <a:t>spectrum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43608" y="6356351"/>
            <a:ext cx="4976192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28050"/>
            <a:ext cx="7513268" cy="414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43608" y="5445224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Main </a:t>
            </a:r>
            <a:r>
              <a:rPr lang="de-CH" sz="2000" b="1" dirty="0" err="1" smtClean="0"/>
              <a:t>results</a:t>
            </a:r>
            <a:r>
              <a:rPr lang="de-CH" sz="2000" b="1" dirty="0" smtClean="0"/>
              <a:t>: Form </a:t>
            </a:r>
            <a:r>
              <a:rPr lang="de-CH" sz="2000" b="1" dirty="0" err="1" smtClean="0"/>
              <a:t>of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spectrum</a:t>
            </a:r>
            <a:r>
              <a:rPr lang="de-CH" sz="2000" b="1" dirty="0" smtClean="0"/>
              <a:t> due </a:t>
            </a:r>
            <a:r>
              <a:rPr lang="de-CH" sz="2000" b="1" dirty="0" err="1" smtClean="0"/>
              <a:t>to</a:t>
            </a:r>
            <a:r>
              <a:rPr lang="de-CH" sz="2000" b="1" dirty="0" smtClean="0"/>
              <a:t> different mass </a:t>
            </a:r>
            <a:r>
              <a:rPr lang="de-CH" sz="2000" b="1" dirty="0" err="1" smtClean="0"/>
              <a:t>components</a:t>
            </a:r>
            <a:endParaRPr lang="de-CH" sz="2000" b="1" dirty="0" smtClean="0"/>
          </a:p>
          <a:p>
            <a:r>
              <a:rPr lang="de-CH" sz="2000" b="1" dirty="0" smtClean="0"/>
              <a:t>	</a:t>
            </a:r>
            <a:r>
              <a:rPr lang="de-CH" sz="2000" b="1" dirty="0" smtClean="0">
                <a:solidFill>
                  <a:srgbClr val="FF0000"/>
                </a:solidFill>
              </a:rPr>
              <a:t>      Cut-off </a:t>
            </a:r>
            <a:r>
              <a:rPr lang="de-CH" sz="2000" b="1" dirty="0" err="1" smtClean="0">
                <a:solidFill>
                  <a:srgbClr val="FF0000"/>
                </a:solidFill>
              </a:rPr>
              <a:t>at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high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energies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exists</a:t>
            </a:r>
            <a:r>
              <a:rPr lang="de-CH" sz="2000" b="1" dirty="0" smtClean="0">
                <a:solidFill>
                  <a:srgbClr val="FF0000"/>
                </a:solidFill>
              </a:rPr>
              <a:t>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5760640" cy="706090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e-CH" sz="3600" b="1" dirty="0" smtClean="0">
                <a:solidFill>
                  <a:srgbClr val="0070C0"/>
                </a:solidFill>
              </a:rPr>
              <a:t>Suche nach dunkler Materie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331640" y="6356351"/>
            <a:ext cx="6120680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WimpDif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80728"/>
            <a:ext cx="2304256" cy="1704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256490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 smtClean="0"/>
              <a:t>Recoil</a:t>
            </a:r>
            <a:r>
              <a:rPr lang="de-CH" b="1" dirty="0" smtClean="0"/>
              <a:t> </a:t>
            </a:r>
            <a:r>
              <a:rPr lang="de-CH" b="1" dirty="0" err="1" smtClean="0"/>
              <a:t>energy</a:t>
            </a:r>
            <a:r>
              <a:rPr lang="de-CH" b="1" dirty="0" smtClean="0"/>
              <a:t> </a:t>
            </a:r>
            <a:r>
              <a:rPr lang="de-CH" b="1" dirty="0" err="1" smtClean="0"/>
              <a:t>of</a:t>
            </a:r>
            <a:r>
              <a:rPr lang="de-CH" b="1" dirty="0" smtClean="0"/>
              <a:t> </a:t>
            </a:r>
            <a:r>
              <a:rPr lang="de-CH" b="1" dirty="0" err="1" smtClean="0"/>
              <a:t>Weak</a:t>
            </a:r>
            <a:r>
              <a:rPr lang="de-CH" b="1" dirty="0" smtClean="0"/>
              <a:t> </a:t>
            </a:r>
            <a:r>
              <a:rPr lang="de-CH" b="1" dirty="0" err="1" smtClean="0"/>
              <a:t>Interacting</a:t>
            </a:r>
            <a:r>
              <a:rPr lang="de-CH" b="1" dirty="0" smtClean="0"/>
              <a:t> Massive </a:t>
            </a:r>
            <a:r>
              <a:rPr lang="de-CH" b="1" dirty="0" err="1" smtClean="0"/>
              <a:t>Particle</a:t>
            </a:r>
            <a:r>
              <a:rPr lang="de-CH" b="1" dirty="0" smtClean="0"/>
              <a:t> </a:t>
            </a:r>
            <a:r>
              <a:rPr lang="de-CH" b="1" dirty="0" err="1" smtClean="0"/>
              <a:t>detected</a:t>
            </a:r>
            <a:r>
              <a:rPr lang="de-CH" b="1" dirty="0" smtClean="0"/>
              <a:t> </a:t>
            </a:r>
            <a:r>
              <a:rPr lang="de-CH" b="1" dirty="0" err="1" smtClean="0"/>
              <a:t>with</a:t>
            </a:r>
            <a:r>
              <a:rPr lang="de-CH" b="1" dirty="0" smtClean="0"/>
              <a:t> Bolometers</a:t>
            </a:r>
            <a:endParaRPr lang="en-US" b="1" dirty="0"/>
          </a:p>
        </p:txBody>
      </p:sp>
      <p:pic>
        <p:nvPicPr>
          <p:cNvPr id="8" name="Picture 7" descr="DarkMatterP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628800"/>
            <a:ext cx="2736304" cy="15258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7664" y="1124744"/>
            <a:ext cx="453650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EDELWEISS in </a:t>
            </a:r>
            <a:r>
              <a:rPr lang="de-CH" sz="2000" b="1" dirty="0" err="1" smtClean="0"/>
              <a:t>Frejus</a:t>
            </a:r>
            <a:r>
              <a:rPr lang="de-CH" sz="2000" b="1" dirty="0" smtClean="0"/>
              <a:t> tunnel</a:t>
            </a:r>
            <a:r>
              <a:rPr lang="de-CH" dirty="0" smtClean="0"/>
              <a:t> W.de Boer et 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15816" y="4293096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320 g Germanium </a:t>
            </a:r>
            <a:r>
              <a:rPr lang="de-CH" dirty="0" err="1" smtClean="0"/>
              <a:t>at</a:t>
            </a:r>
            <a:r>
              <a:rPr lang="de-CH" dirty="0" smtClean="0"/>
              <a:t> 0.017</a:t>
            </a:r>
            <a:r>
              <a:rPr lang="de-CH" baseline="30000" dirty="0" smtClean="0"/>
              <a:t>0</a:t>
            </a:r>
            <a:r>
              <a:rPr lang="de-CH" dirty="0" smtClean="0"/>
              <a:t> K</a:t>
            </a:r>
            <a:endParaRPr lang="en-US" dirty="0"/>
          </a:p>
        </p:txBody>
      </p:sp>
      <p:pic>
        <p:nvPicPr>
          <p:cNvPr id="128002" name="Picture 2" descr="C:\MzDocuments\Photos\Karlsruhe\darkmatter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212976"/>
            <a:ext cx="4358918" cy="194421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1520" y="3140968"/>
            <a:ext cx="396044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CH" b="1" dirty="0" err="1" smtClean="0"/>
              <a:t>Only</a:t>
            </a:r>
            <a:r>
              <a:rPr lang="de-CH" b="1" dirty="0" smtClean="0"/>
              <a:t> 4% </a:t>
            </a:r>
            <a:r>
              <a:rPr lang="de-CH" b="1" dirty="0" err="1" smtClean="0"/>
              <a:t>of</a:t>
            </a:r>
            <a:r>
              <a:rPr lang="de-CH" b="1" dirty="0" smtClean="0"/>
              <a:t> matter in </a:t>
            </a:r>
            <a:r>
              <a:rPr lang="de-CH" b="1" dirty="0" err="1" smtClean="0"/>
              <a:t>cosmos</a:t>
            </a:r>
            <a:r>
              <a:rPr lang="de-CH" b="1" dirty="0" smtClean="0"/>
              <a:t> </a:t>
            </a:r>
            <a:r>
              <a:rPr lang="de-CH" b="1" dirty="0" err="1" smtClean="0"/>
              <a:t>is</a:t>
            </a:r>
            <a:r>
              <a:rPr lang="de-CH" b="1" dirty="0" smtClean="0"/>
              <a:t> ‚normal‘</a:t>
            </a:r>
            <a:br>
              <a:rPr lang="de-CH" b="1" dirty="0" smtClean="0"/>
            </a:br>
            <a:r>
              <a:rPr lang="de-CH" b="1" dirty="0" smtClean="0"/>
              <a:t>23 % Dark matter, </a:t>
            </a:r>
            <a:r>
              <a:rPr lang="de-CH" b="1" dirty="0" err="1" smtClean="0"/>
              <a:t>what</a:t>
            </a:r>
            <a:r>
              <a:rPr lang="de-CH" b="1" dirty="0" smtClean="0"/>
              <a:t> </a:t>
            </a:r>
            <a:r>
              <a:rPr lang="de-CH" b="1" dirty="0" err="1" smtClean="0"/>
              <a:t>is</a:t>
            </a:r>
            <a:r>
              <a:rPr lang="de-CH" b="1" dirty="0" smtClean="0"/>
              <a:t> </a:t>
            </a:r>
            <a:r>
              <a:rPr lang="de-CH" b="1" dirty="0" err="1" smtClean="0"/>
              <a:t>it</a:t>
            </a:r>
            <a:r>
              <a:rPr lang="de-CH" b="1" dirty="0" smtClean="0"/>
              <a:t>?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31840" y="5229200"/>
            <a:ext cx="554461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Data </a:t>
            </a:r>
            <a:r>
              <a:rPr lang="de-CH" sz="2000" b="1" dirty="0" err="1" smtClean="0"/>
              <a:t>taking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started</a:t>
            </a:r>
            <a:r>
              <a:rPr lang="de-CH" sz="2000" b="1" dirty="0" smtClean="0"/>
              <a:t> 2007, </a:t>
            </a:r>
            <a:r>
              <a:rPr lang="de-CH" sz="2000" b="1" dirty="0" err="1" smtClean="0"/>
              <a:t>some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results</a:t>
            </a:r>
            <a:r>
              <a:rPr lang="de-CH" sz="2000" b="1" dirty="0" smtClean="0"/>
              <a:t> (</a:t>
            </a:r>
            <a:r>
              <a:rPr lang="de-CH" sz="2000" b="1" dirty="0" err="1" smtClean="0"/>
              <a:t>exclusions</a:t>
            </a:r>
            <a:r>
              <a:rPr lang="de-CH" sz="2000" b="1" dirty="0" smtClean="0"/>
              <a:t>)</a:t>
            </a:r>
          </a:p>
          <a:p>
            <a:r>
              <a:rPr lang="de-CH" sz="2000" b="1" dirty="0" smtClean="0"/>
              <a:t>More </a:t>
            </a:r>
            <a:r>
              <a:rPr lang="de-CH" sz="2000" b="1" dirty="0" err="1" smtClean="0"/>
              <a:t>bolometers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being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added</a:t>
            </a:r>
            <a:endParaRPr lang="de-CH" sz="2000" b="1" dirty="0" smtClean="0"/>
          </a:p>
        </p:txBody>
      </p:sp>
      <p:pic>
        <p:nvPicPr>
          <p:cNvPr id="15" name="Picture 1" descr="C:\MzDocuments\Photos\Karlsruhe\Edelwe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2592288" cy="1946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552728" cy="490066"/>
          </a:xfrm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de-CH" sz="4000" b="1" dirty="0" smtClean="0">
                <a:solidFill>
                  <a:srgbClr val="0070C0"/>
                </a:solidFill>
              </a:rPr>
              <a:t>AMS Antimatter </a:t>
            </a:r>
            <a:r>
              <a:rPr lang="de-CH" sz="4000" b="1" dirty="0" err="1" smtClean="0">
                <a:solidFill>
                  <a:srgbClr val="0070C0"/>
                </a:solidFill>
              </a:rPr>
              <a:t>Spectroscopy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y96006ascanAlph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3838967" cy="3020204"/>
          </a:xfrm>
          <a:prstGeom prst="rect">
            <a:avLst/>
          </a:prstGeom>
        </p:spPr>
      </p:pic>
      <p:pic>
        <p:nvPicPr>
          <p:cNvPr id="6" name="Picture 5" descr="AMS_Galax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501008"/>
            <a:ext cx="4176464" cy="2776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4221088"/>
            <a:ext cx="40324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err="1" smtClean="0"/>
              <a:t>Only</a:t>
            </a:r>
            <a:r>
              <a:rPr lang="de-CH" sz="2400" b="1" dirty="0" smtClean="0"/>
              <a:t>  </a:t>
            </a:r>
            <a:r>
              <a:rPr lang="de-CH" sz="2400" b="1" dirty="0" err="1" smtClean="0">
                <a:solidFill>
                  <a:srgbClr val="009900"/>
                </a:solidFill>
              </a:rPr>
              <a:t>magnetic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spectrometer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smtClean="0"/>
              <a:t>in </a:t>
            </a:r>
            <a:r>
              <a:rPr lang="de-CH" sz="2400" b="1" dirty="0" err="1" smtClean="0"/>
              <a:t>space</a:t>
            </a:r>
            <a:r>
              <a:rPr lang="de-CH" sz="2400" b="1" dirty="0" smtClean="0"/>
              <a:t> (on Space Station)</a:t>
            </a:r>
          </a:p>
          <a:p>
            <a:r>
              <a:rPr lang="de-CH" sz="2400" b="1" dirty="0" err="1" smtClean="0">
                <a:solidFill>
                  <a:srgbClr val="0070C0"/>
                </a:solidFill>
              </a:rPr>
              <a:t>Search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for</a:t>
            </a:r>
            <a:r>
              <a:rPr lang="de-CH" sz="2400" b="1" dirty="0" smtClean="0">
                <a:solidFill>
                  <a:srgbClr val="0070C0"/>
                </a:solidFill>
              </a:rPr>
              <a:t> antimatter </a:t>
            </a:r>
            <a:r>
              <a:rPr lang="de-CH" sz="2400" b="1" dirty="0" err="1" smtClean="0">
                <a:solidFill>
                  <a:srgbClr val="0070C0"/>
                </a:solidFill>
              </a:rPr>
              <a:t>and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dark</a:t>
            </a:r>
            <a:r>
              <a:rPr lang="de-CH" sz="2400" b="1" dirty="0" smtClean="0">
                <a:solidFill>
                  <a:srgbClr val="0070C0"/>
                </a:solidFill>
              </a:rPr>
              <a:t> matter</a:t>
            </a:r>
          </a:p>
          <a:p>
            <a:endParaRPr lang="en-US" dirty="0"/>
          </a:p>
        </p:txBody>
      </p:sp>
      <p:pic>
        <p:nvPicPr>
          <p:cNvPr id="124930" name="Picture 2" descr="C:\MzDocuments\Photos\Karlsruhe\AMS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579" y="1124744"/>
            <a:ext cx="5133421" cy="19956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99592" y="5949280"/>
            <a:ext cx="1813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000" b="1" dirty="0" smtClean="0"/>
              <a:t>W.de Boer et al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6" y="6237312"/>
            <a:ext cx="442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Transport from CERN to Cap Canaveral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4032448" cy="778098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de-CH" b="1" dirty="0" err="1" smtClean="0">
                <a:solidFill>
                  <a:srgbClr val="0070C0"/>
                </a:solidFill>
              </a:rPr>
              <a:t>Conclusions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4112096" cy="313009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91680" y="5301208"/>
            <a:ext cx="5866093" cy="584775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de-CH" sz="3200" b="1" dirty="0" smtClean="0">
                <a:solidFill>
                  <a:srgbClr val="009900"/>
                </a:solidFill>
              </a:rPr>
              <a:t>Best </a:t>
            </a:r>
            <a:r>
              <a:rPr lang="de-CH" sz="3200" b="1" dirty="0" err="1" smtClean="0">
                <a:solidFill>
                  <a:srgbClr val="009900"/>
                </a:solidFill>
              </a:rPr>
              <a:t>wishes</a:t>
            </a:r>
            <a:r>
              <a:rPr lang="de-CH" sz="3200" b="1" dirty="0" smtClean="0">
                <a:solidFill>
                  <a:srgbClr val="009900"/>
                </a:solidFill>
              </a:rPr>
              <a:t> </a:t>
            </a:r>
            <a:r>
              <a:rPr lang="de-CH" sz="3200" b="1" dirty="0" err="1" smtClean="0">
                <a:solidFill>
                  <a:srgbClr val="009900"/>
                </a:solidFill>
              </a:rPr>
              <a:t>for</a:t>
            </a:r>
            <a:r>
              <a:rPr lang="de-CH" sz="3200" b="1" dirty="0" smtClean="0">
                <a:solidFill>
                  <a:srgbClr val="009900"/>
                </a:solidFill>
              </a:rPr>
              <a:t> </a:t>
            </a:r>
            <a:r>
              <a:rPr lang="de-CH" sz="3200" b="1" dirty="0" err="1" smtClean="0">
                <a:solidFill>
                  <a:srgbClr val="009900"/>
                </a:solidFill>
              </a:rPr>
              <a:t>the</a:t>
            </a:r>
            <a:r>
              <a:rPr lang="de-CH" sz="3200" b="1" dirty="0" smtClean="0">
                <a:solidFill>
                  <a:srgbClr val="009900"/>
                </a:solidFill>
              </a:rPr>
              <a:t> </a:t>
            </a:r>
            <a:r>
              <a:rPr lang="de-CH" sz="3200" b="1" dirty="0" err="1" smtClean="0">
                <a:solidFill>
                  <a:srgbClr val="009900"/>
                </a:solidFill>
              </a:rPr>
              <a:t>next</a:t>
            </a:r>
            <a:r>
              <a:rPr lang="de-CH" sz="3200" b="1" dirty="0" smtClean="0">
                <a:solidFill>
                  <a:srgbClr val="009900"/>
                </a:solidFill>
              </a:rPr>
              <a:t> 50 </a:t>
            </a:r>
            <a:r>
              <a:rPr lang="de-CH" sz="3200" b="1" dirty="0" err="1" smtClean="0">
                <a:solidFill>
                  <a:srgbClr val="009900"/>
                </a:solidFill>
              </a:rPr>
              <a:t>years</a:t>
            </a:r>
            <a:r>
              <a:rPr lang="de-CH" sz="3200" b="1" dirty="0" smtClean="0">
                <a:solidFill>
                  <a:srgbClr val="009900"/>
                </a:solidFill>
              </a:rPr>
              <a:t> </a:t>
            </a:r>
            <a:endParaRPr lang="en-US" sz="3200" b="1" dirty="0">
              <a:solidFill>
                <a:srgbClr val="00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484784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de-CH" sz="2400" b="1" dirty="0" err="1" smtClean="0"/>
              <a:t>During</a:t>
            </a:r>
            <a:r>
              <a:rPr lang="de-CH" sz="2400" b="1" dirty="0" smtClean="0"/>
              <a:t> last 50 </a:t>
            </a:r>
            <a:r>
              <a:rPr lang="de-CH" sz="2400" b="1" dirty="0" err="1" smtClean="0"/>
              <a:t>years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excellent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results</a:t>
            </a:r>
            <a:r>
              <a:rPr lang="de-CH" sz="2400" b="1" dirty="0" smtClean="0"/>
              <a:t> (</a:t>
            </a:r>
            <a:r>
              <a:rPr lang="de-CH" sz="2400" b="1" dirty="0" err="1" smtClean="0"/>
              <a:t>experiments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and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theory</a:t>
            </a:r>
            <a:r>
              <a:rPr lang="de-CH" sz="2400" b="1" dirty="0" smtClean="0"/>
              <a:t>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e-CH" sz="2400" b="1" dirty="0" smtClean="0">
                <a:solidFill>
                  <a:srgbClr val="FF9900"/>
                </a:solidFill>
              </a:rPr>
              <a:t>Research </a:t>
            </a:r>
            <a:r>
              <a:rPr lang="de-CH" sz="2400" b="1" dirty="0" err="1" smtClean="0">
                <a:solidFill>
                  <a:srgbClr val="FF9900"/>
                </a:solidFill>
              </a:rPr>
              <a:t>of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highst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quality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at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forefront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of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nuclear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and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particle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physics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and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fully</a:t>
            </a:r>
            <a:r>
              <a:rPr lang="de-CH" sz="2400" b="1" dirty="0" smtClean="0">
                <a:solidFill>
                  <a:srgbClr val="FF9900"/>
                </a:solidFill>
              </a:rPr>
              <a:t> </a:t>
            </a:r>
            <a:r>
              <a:rPr lang="de-CH" sz="2400" b="1" dirty="0" err="1" smtClean="0">
                <a:solidFill>
                  <a:srgbClr val="FF9900"/>
                </a:solidFill>
              </a:rPr>
              <a:t>competitive</a:t>
            </a:r>
            <a:endParaRPr lang="de-CH" sz="2400" b="1" dirty="0" smtClean="0">
              <a:solidFill>
                <a:srgbClr val="FF9900"/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de-CH" sz="2400" b="1" dirty="0" err="1" smtClean="0">
                <a:solidFill>
                  <a:srgbClr val="00B050"/>
                </a:solidFill>
              </a:rPr>
              <a:t>Full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integration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into</a:t>
            </a:r>
            <a:r>
              <a:rPr lang="de-CH" sz="2400" b="1" dirty="0" smtClean="0">
                <a:solidFill>
                  <a:srgbClr val="00B050"/>
                </a:solidFill>
              </a:rPr>
              <a:t> international </a:t>
            </a:r>
            <a:r>
              <a:rPr lang="de-CH" sz="2400" b="1" dirty="0" err="1" smtClean="0">
                <a:solidFill>
                  <a:srgbClr val="00B050"/>
                </a:solidFill>
              </a:rPr>
              <a:t>collaborations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e-CH" sz="2400" b="1" dirty="0" err="1" smtClean="0">
                <a:solidFill>
                  <a:srgbClr val="0070C0"/>
                </a:solidFill>
              </a:rPr>
              <a:t>Success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based</a:t>
            </a:r>
            <a:r>
              <a:rPr lang="de-CH" sz="2400" b="1" dirty="0" smtClean="0">
                <a:solidFill>
                  <a:srgbClr val="0070C0"/>
                </a:solidFill>
              </a:rPr>
              <a:t> on </a:t>
            </a:r>
            <a:r>
              <a:rPr lang="de-CH" sz="2400" b="1" dirty="0" err="1" smtClean="0">
                <a:solidFill>
                  <a:srgbClr val="0070C0"/>
                </a:solidFill>
              </a:rPr>
              <a:t>competence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and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enthusiasm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of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collaborators</a:t>
            </a:r>
            <a:r>
              <a:rPr lang="de-CH" sz="2400" b="1" dirty="0" smtClean="0">
                <a:solidFill>
                  <a:srgbClr val="0070C0"/>
                </a:solidFill>
              </a:rPr>
              <a:t>, </a:t>
            </a:r>
            <a:r>
              <a:rPr lang="de-CH" sz="2400" b="1" dirty="0" err="1" smtClean="0">
                <a:solidFill>
                  <a:srgbClr val="0070C0"/>
                </a:solidFill>
              </a:rPr>
              <a:t>old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and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young</a:t>
            </a:r>
            <a:endParaRPr lang="de-CH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de-CH" sz="2400" b="1" dirty="0" err="1" smtClean="0">
                <a:solidFill>
                  <a:srgbClr val="FF0000"/>
                </a:solidFill>
              </a:rPr>
              <a:t>Cooperation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between</a:t>
            </a:r>
            <a:r>
              <a:rPr lang="de-CH" sz="2400" b="1" dirty="0" smtClean="0">
                <a:solidFill>
                  <a:srgbClr val="FF0000"/>
                </a:solidFill>
              </a:rPr>
              <a:t> FZK </a:t>
            </a:r>
            <a:r>
              <a:rPr lang="de-CH" sz="2400" b="1" dirty="0" err="1" smtClean="0">
                <a:solidFill>
                  <a:srgbClr val="FF0000"/>
                </a:solidFill>
              </a:rPr>
              <a:t>and</a:t>
            </a:r>
            <a:r>
              <a:rPr lang="de-CH" sz="2400" b="1" dirty="0" smtClean="0">
                <a:solidFill>
                  <a:srgbClr val="FF0000"/>
                </a:solidFill>
              </a:rPr>
              <a:t> Uni was essential</a:t>
            </a:r>
            <a:br>
              <a:rPr lang="de-CH" sz="2400" b="1" dirty="0" smtClean="0">
                <a:solidFill>
                  <a:srgbClr val="FF0000"/>
                </a:solidFill>
              </a:rPr>
            </a:br>
            <a:r>
              <a:rPr lang="de-CH" sz="2400" b="1" dirty="0" smtClean="0">
                <a:solidFill>
                  <a:srgbClr val="FF0000"/>
                </a:solidFill>
              </a:rPr>
              <a:t>I am </a:t>
            </a:r>
            <a:r>
              <a:rPr lang="de-CH" sz="2400" b="1" dirty="0" err="1" smtClean="0">
                <a:solidFill>
                  <a:srgbClr val="FF0000"/>
                </a:solidFill>
              </a:rPr>
              <a:t>very</a:t>
            </a:r>
            <a:r>
              <a:rPr lang="de-CH" sz="2400" b="1" dirty="0" smtClean="0">
                <a:solidFill>
                  <a:srgbClr val="FF0000"/>
                </a:solidFill>
              </a:rPr>
              <a:t> happy </a:t>
            </a:r>
            <a:r>
              <a:rPr lang="de-CH" sz="2400" b="1" dirty="0" err="1" smtClean="0">
                <a:solidFill>
                  <a:srgbClr val="FF0000"/>
                </a:solidFill>
              </a:rPr>
              <a:t>about</a:t>
            </a:r>
            <a:r>
              <a:rPr lang="de-CH" sz="2400" b="1" dirty="0" smtClean="0">
                <a:solidFill>
                  <a:srgbClr val="FF0000"/>
                </a:solidFill>
              </a:rPr>
              <a:t> ‚</a:t>
            </a:r>
            <a:r>
              <a:rPr lang="de-CH" sz="2400" b="1" dirty="0" err="1" smtClean="0">
                <a:solidFill>
                  <a:srgbClr val="FF0000"/>
                </a:solidFill>
              </a:rPr>
              <a:t>great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unification</a:t>
            </a:r>
            <a:r>
              <a:rPr lang="de-CH" sz="2400" b="1" dirty="0" smtClean="0">
                <a:solidFill>
                  <a:srgbClr val="FF0000"/>
                </a:solidFill>
              </a:rPr>
              <a:t>‘ in KIT_CEAT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de-CH" sz="2400" b="1" dirty="0" smtClean="0"/>
              <a:t>All </a:t>
            </a:r>
            <a:r>
              <a:rPr lang="de-CH" sz="2400" b="1" dirty="0" err="1" smtClean="0"/>
              <a:t>conditions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for</a:t>
            </a:r>
            <a:r>
              <a:rPr lang="de-CH" sz="2400" b="1" dirty="0" smtClean="0"/>
              <a:t> an </a:t>
            </a:r>
            <a:r>
              <a:rPr lang="de-CH" sz="2400" b="1" dirty="0" err="1" smtClean="0"/>
              <a:t>equally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successful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future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are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there</a:t>
            </a:r>
            <a:endParaRPr lang="de-CH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592" y="404664"/>
            <a:ext cx="7488832" cy="706090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de-CH" sz="3200" b="1" dirty="0" smtClean="0">
                <a:solidFill>
                  <a:srgbClr val="00B050"/>
                </a:solidFill>
              </a:rPr>
              <a:t>New </a:t>
            </a:r>
            <a:r>
              <a:rPr lang="de-CH" sz="3200" b="1" dirty="0" err="1" smtClean="0">
                <a:solidFill>
                  <a:srgbClr val="00B050"/>
                </a:solidFill>
              </a:rPr>
              <a:t>beginning</a:t>
            </a:r>
            <a:r>
              <a:rPr lang="de-CH" sz="3200" b="1" dirty="0" smtClean="0">
                <a:solidFill>
                  <a:srgbClr val="00B050"/>
                </a:solidFill>
              </a:rPr>
              <a:t> </a:t>
            </a:r>
            <a:r>
              <a:rPr lang="de-CH" sz="3200" b="1" dirty="0" err="1" smtClean="0">
                <a:solidFill>
                  <a:srgbClr val="00B050"/>
                </a:solidFill>
              </a:rPr>
              <a:t>of</a:t>
            </a:r>
            <a:r>
              <a:rPr lang="de-CH" sz="3200" b="1" dirty="0" smtClean="0">
                <a:solidFill>
                  <a:srgbClr val="00B050"/>
                </a:solidFill>
              </a:rPr>
              <a:t> </a:t>
            </a:r>
            <a:r>
              <a:rPr lang="de-CH" sz="3200" b="1" dirty="0" err="1" smtClean="0">
                <a:solidFill>
                  <a:srgbClr val="00B050"/>
                </a:solidFill>
              </a:rPr>
              <a:t>physics</a:t>
            </a:r>
            <a:r>
              <a:rPr lang="de-CH" sz="3200" b="1" dirty="0" smtClean="0">
                <a:solidFill>
                  <a:srgbClr val="00B050"/>
                </a:solidFill>
              </a:rPr>
              <a:t> </a:t>
            </a:r>
            <a:r>
              <a:rPr lang="de-CH" sz="3200" b="1" dirty="0" err="1" smtClean="0">
                <a:solidFill>
                  <a:srgbClr val="00B050"/>
                </a:solidFill>
              </a:rPr>
              <a:t>with</a:t>
            </a:r>
            <a:r>
              <a:rPr lang="de-CH" sz="3200" b="1" dirty="0" smtClean="0">
                <a:solidFill>
                  <a:srgbClr val="00B050"/>
                </a:solidFill>
              </a:rPr>
              <a:t> (</a:t>
            </a:r>
            <a:r>
              <a:rPr lang="de-CH" sz="3200" b="1" dirty="0" err="1" smtClean="0">
                <a:solidFill>
                  <a:srgbClr val="00B050"/>
                </a:solidFill>
              </a:rPr>
              <a:t>big</a:t>
            </a:r>
            <a:r>
              <a:rPr lang="de-CH" sz="3200" b="1" dirty="0" smtClean="0">
                <a:solidFill>
                  <a:srgbClr val="00B050"/>
                </a:solidFill>
              </a:rPr>
              <a:t>) ba</a:t>
            </a:r>
            <a:r>
              <a:rPr lang="de-CH" sz="3200" dirty="0" smtClean="0">
                <a:solidFill>
                  <a:srgbClr val="00B050"/>
                </a:solidFill>
              </a:rPr>
              <a:t>ng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79712" y="2060849"/>
            <a:ext cx="504056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 1960 </a:t>
            </a:r>
            <a:r>
              <a:rPr lang="de-CH" sz="2000" b="1" dirty="0" smtClean="0">
                <a:solidFill>
                  <a:srgbClr val="0070C0"/>
                </a:solidFill>
              </a:rPr>
              <a:t>Werner Buckel</a:t>
            </a:r>
            <a:r>
              <a:rPr lang="de-CH" dirty="0" smtClean="0"/>
              <a:t>, Festkörperphysik (Nachfolger </a:t>
            </a:r>
            <a:r>
              <a:rPr lang="de-CH" dirty="0" err="1" smtClean="0"/>
              <a:t>Gerthsen</a:t>
            </a:r>
            <a:r>
              <a:rPr lang="de-CH" dirty="0" smtClean="0"/>
              <a:t>), </a:t>
            </a:r>
            <a:r>
              <a:rPr lang="de-CH" b="1" dirty="0" err="1" smtClean="0"/>
              <a:t>Stöckmann</a:t>
            </a:r>
            <a:r>
              <a:rPr lang="de-CH" b="1" dirty="0" smtClean="0"/>
              <a:t>, Falk</a:t>
            </a:r>
          </a:p>
          <a:p>
            <a:r>
              <a:rPr lang="de-CH" dirty="0" smtClean="0"/>
              <a:t>19.7.1960 </a:t>
            </a:r>
            <a:r>
              <a:rPr lang="de-CH" sz="2000" b="1" dirty="0" smtClean="0">
                <a:solidFill>
                  <a:srgbClr val="0070C0"/>
                </a:solidFill>
              </a:rPr>
              <a:t>Gerhard Höhler</a:t>
            </a:r>
            <a:r>
              <a:rPr lang="de-CH" dirty="0" smtClean="0"/>
              <a:t>, </a:t>
            </a:r>
            <a:br>
              <a:rPr lang="de-CH" dirty="0" smtClean="0"/>
            </a:br>
            <a:r>
              <a:rPr lang="de-CH" dirty="0" smtClean="0"/>
              <a:t>Theoretische Kern- und Teilchen Physik</a:t>
            </a:r>
          </a:p>
          <a:p>
            <a:r>
              <a:rPr lang="de-CH" dirty="0" smtClean="0"/>
              <a:t>22.8. 1960 </a:t>
            </a:r>
            <a:r>
              <a:rPr lang="de-CH" sz="2000" b="1" dirty="0" smtClean="0">
                <a:solidFill>
                  <a:srgbClr val="0070C0"/>
                </a:solidFill>
              </a:rPr>
              <a:t>Herwig Schopper</a:t>
            </a:r>
            <a:r>
              <a:rPr lang="de-CH" dirty="0" smtClean="0"/>
              <a:t>,</a:t>
            </a:r>
            <a:br>
              <a:rPr lang="de-CH" dirty="0" smtClean="0"/>
            </a:br>
            <a:r>
              <a:rPr lang="de-CH" dirty="0" smtClean="0"/>
              <a:t> Experimentelle Kern- und Teilchenphysik</a:t>
            </a:r>
          </a:p>
          <a:p>
            <a:r>
              <a:rPr lang="de-CH" sz="2000" b="1" dirty="0" smtClean="0"/>
              <a:t>HS </a:t>
            </a:r>
            <a:r>
              <a:rPr lang="de-CH" sz="2000" b="1" dirty="0" err="1" smtClean="0"/>
              <a:t>appointed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Director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of</a:t>
            </a:r>
            <a:r>
              <a:rPr lang="de-CH" sz="2000" b="1" dirty="0" smtClean="0"/>
              <a:t> </a:t>
            </a:r>
            <a:r>
              <a:rPr lang="de-CH" sz="2800" b="1" dirty="0" err="1" smtClean="0">
                <a:solidFill>
                  <a:srgbClr val="009900"/>
                </a:solidFill>
              </a:rPr>
              <a:t>two</a:t>
            </a:r>
            <a:r>
              <a:rPr lang="de-CH" sz="2000" b="1" dirty="0" smtClean="0">
                <a:solidFill>
                  <a:srgbClr val="009900"/>
                </a:solidFill>
              </a:rPr>
              <a:t>  Instituts </a:t>
            </a:r>
            <a:r>
              <a:rPr lang="de-CH" sz="2000" b="1" dirty="0" err="1" smtClean="0">
                <a:solidFill>
                  <a:srgbClr val="009900"/>
                </a:solidFill>
              </a:rPr>
              <a:t>for</a:t>
            </a:r>
            <a:r>
              <a:rPr lang="de-CH" sz="2000" b="1" dirty="0" smtClean="0">
                <a:solidFill>
                  <a:srgbClr val="009900"/>
                </a:solidFill>
              </a:rPr>
              <a:t> Experimentelle Kernphysik IEKP</a:t>
            </a:r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smtClean="0"/>
              <a:t> </a:t>
            </a:r>
            <a:r>
              <a:rPr lang="de-CH" sz="2000" b="1" dirty="0" err="1" smtClean="0"/>
              <a:t>one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at</a:t>
            </a:r>
            <a:r>
              <a:rPr lang="de-CH" sz="2000" b="1" dirty="0" smtClean="0"/>
              <a:t> Research Center Karlsruhe FZK</a:t>
            </a:r>
            <a:br>
              <a:rPr lang="de-CH" sz="2000" b="1" dirty="0" smtClean="0"/>
            </a:br>
            <a:r>
              <a:rPr lang="de-CH" sz="2000" b="1" dirty="0" smtClean="0"/>
              <a:t> </a:t>
            </a:r>
            <a:r>
              <a:rPr lang="de-CH" sz="2000" b="1" dirty="0" err="1" smtClean="0"/>
              <a:t>the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other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at</a:t>
            </a:r>
            <a:r>
              <a:rPr lang="de-CH" sz="2000" b="1" dirty="0" smtClean="0"/>
              <a:t> University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07704" y="1196752"/>
            <a:ext cx="482453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CH" sz="2000" b="1" dirty="0" err="1" smtClean="0">
                <a:solidFill>
                  <a:srgbClr val="C00000"/>
                </a:solidFill>
              </a:rPr>
              <a:t>Several</a:t>
            </a:r>
            <a:r>
              <a:rPr lang="de-CH" sz="2000" b="1" dirty="0" smtClean="0">
                <a:solidFill>
                  <a:srgbClr val="C00000"/>
                </a:solidFill>
              </a:rPr>
              <a:t> </a:t>
            </a:r>
            <a:r>
              <a:rPr lang="de-CH" sz="2000" b="1" dirty="0" err="1" smtClean="0">
                <a:solidFill>
                  <a:srgbClr val="C00000"/>
                </a:solidFill>
              </a:rPr>
              <a:t>chairs</a:t>
            </a:r>
            <a:r>
              <a:rPr lang="de-CH" sz="2000" b="1" dirty="0" smtClean="0">
                <a:solidFill>
                  <a:srgbClr val="C00000"/>
                </a:solidFill>
              </a:rPr>
              <a:t> </a:t>
            </a:r>
            <a:r>
              <a:rPr lang="de-CH" sz="2000" b="1" dirty="0" err="1" smtClean="0">
                <a:solidFill>
                  <a:srgbClr val="C00000"/>
                </a:solidFill>
              </a:rPr>
              <a:t>at</a:t>
            </a:r>
            <a:r>
              <a:rPr lang="de-CH" sz="2000" b="1" dirty="0" smtClean="0">
                <a:solidFill>
                  <a:srgbClr val="C00000"/>
                </a:solidFill>
              </a:rPr>
              <a:t> TH Karlsruhe </a:t>
            </a:r>
            <a:r>
              <a:rPr lang="de-CH" sz="2000" b="1" dirty="0" err="1" smtClean="0">
                <a:solidFill>
                  <a:srgbClr val="C00000"/>
                </a:solidFill>
              </a:rPr>
              <a:t>were</a:t>
            </a:r>
            <a:r>
              <a:rPr lang="de-CH" sz="2000" b="1" dirty="0" smtClean="0">
                <a:solidFill>
                  <a:srgbClr val="C00000"/>
                </a:solidFill>
              </a:rPr>
              <a:t> </a:t>
            </a:r>
            <a:r>
              <a:rPr lang="de-CH" sz="2000" b="1" dirty="0" err="1" smtClean="0">
                <a:solidFill>
                  <a:srgbClr val="C00000"/>
                </a:solidFill>
              </a:rPr>
              <a:t>filled</a:t>
            </a:r>
            <a:r>
              <a:rPr lang="de-CH" sz="2000" b="1" dirty="0" smtClean="0">
                <a:solidFill>
                  <a:srgbClr val="C00000"/>
                </a:solidFill>
              </a:rPr>
              <a:t/>
            </a:r>
            <a:br>
              <a:rPr lang="de-CH" sz="2000" b="1" dirty="0" smtClean="0">
                <a:solidFill>
                  <a:srgbClr val="C00000"/>
                </a:solidFill>
              </a:rPr>
            </a:br>
            <a:r>
              <a:rPr lang="de-CH" sz="2000" b="1" dirty="0" smtClean="0">
                <a:solidFill>
                  <a:srgbClr val="C0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within</a:t>
            </a:r>
            <a:r>
              <a:rPr lang="de-CH" sz="2800" b="1" dirty="0" smtClean="0">
                <a:solidFill>
                  <a:srgbClr val="FF0000"/>
                </a:solidFill>
              </a:rPr>
              <a:t> a </a:t>
            </a:r>
            <a:r>
              <a:rPr lang="de-CH" sz="2800" b="1" dirty="0" err="1" smtClean="0">
                <a:solidFill>
                  <a:srgbClr val="FF0000"/>
                </a:solidFill>
              </a:rPr>
              <a:t>few</a:t>
            </a:r>
            <a:r>
              <a:rPr lang="de-CH" sz="2800" b="1" dirty="0" smtClean="0">
                <a:solidFill>
                  <a:srgbClr val="FF0000"/>
                </a:solidFill>
              </a:rPr>
              <a:t> </a:t>
            </a:r>
            <a:r>
              <a:rPr lang="de-CH" sz="2800" b="1" dirty="0" err="1" smtClean="0">
                <a:solidFill>
                  <a:srgbClr val="FF0000"/>
                </a:solidFill>
              </a:rPr>
              <a:t>months</a:t>
            </a:r>
            <a:r>
              <a:rPr lang="de-CH" sz="2800" b="1" dirty="0" smtClean="0">
                <a:solidFill>
                  <a:srgbClr val="FF0000"/>
                </a:solidFill>
              </a:rPr>
              <a:t> in  1960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9712" y="5301208"/>
            <a:ext cx="5544616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2000" b="1" dirty="0" err="1" smtClean="0"/>
              <a:t>My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condition</a:t>
            </a:r>
            <a:r>
              <a:rPr lang="de-CH" sz="2000" b="1" dirty="0" smtClean="0"/>
              <a:t>: </a:t>
            </a:r>
            <a:r>
              <a:rPr lang="de-CH" sz="2000" b="1" dirty="0" err="1" smtClean="0">
                <a:solidFill>
                  <a:srgbClr val="FF0000"/>
                </a:solidFill>
              </a:rPr>
              <a:t>unification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of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the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two</a:t>
            </a:r>
            <a:r>
              <a:rPr lang="de-CH" sz="2000" b="1" dirty="0" smtClean="0">
                <a:solidFill>
                  <a:srgbClr val="FF0000"/>
                </a:solidFill>
              </a:rPr>
              <a:t> </a:t>
            </a:r>
            <a:r>
              <a:rPr lang="de-CH" sz="2000" b="1" dirty="0" err="1" smtClean="0">
                <a:solidFill>
                  <a:srgbClr val="FF0000"/>
                </a:solidFill>
              </a:rPr>
              <a:t>instituts</a:t>
            </a:r>
            <a:endParaRPr lang="de-CH" sz="2000" b="1" dirty="0" smtClean="0">
              <a:solidFill>
                <a:srgbClr val="FF0000"/>
              </a:solidFill>
            </a:endParaRPr>
          </a:p>
          <a:p>
            <a:r>
              <a:rPr lang="de-CH" sz="2000" b="1" dirty="0" smtClean="0"/>
              <a:t> ‚formale Zweiteilung des Instituts (TH und KFZ) soll im wissenschaftlichen Bereich nicht in Erscheinung treten‘</a:t>
            </a:r>
            <a:endParaRPr lang="en-US" sz="2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1547217" cy="339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988840"/>
            <a:ext cx="1554163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39552" y="5229200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Buckel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12360" y="5085184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Höhler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de-CH" sz="3600" b="1" dirty="0" err="1" smtClean="0"/>
              <a:t>Reasons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for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Unification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of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two</a:t>
            </a:r>
            <a:r>
              <a:rPr lang="de-CH" sz="3600" b="1" dirty="0" smtClean="0"/>
              <a:t> Institutes</a:t>
            </a:r>
            <a:endParaRPr lang="en-US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1720" y="6309320"/>
            <a:ext cx="4760168" cy="313009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772816"/>
            <a:ext cx="8389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CH" sz="2400" b="1" dirty="0" smtClean="0">
                <a:solidFill>
                  <a:srgbClr val="0070C0"/>
                </a:solidFill>
              </a:rPr>
              <a:t>University </a:t>
            </a:r>
            <a:r>
              <a:rPr lang="de-CH" sz="2400" b="1" dirty="0" err="1" smtClean="0">
                <a:solidFill>
                  <a:srgbClr val="0070C0"/>
                </a:solidFill>
              </a:rPr>
              <a:t>offers</a:t>
            </a:r>
            <a:r>
              <a:rPr lang="de-CH" sz="2400" b="1" dirty="0" smtClean="0">
                <a:solidFill>
                  <a:srgbClr val="0070C0"/>
                </a:solidFill>
              </a:rPr>
              <a:t>:</a:t>
            </a:r>
          </a:p>
          <a:p>
            <a:pPr marL="342900" indent="-342900"/>
            <a:r>
              <a:rPr lang="de-CH" sz="2400" b="1" dirty="0" smtClean="0">
                <a:solidFill>
                  <a:srgbClr val="0070C0"/>
                </a:solidFill>
              </a:rPr>
              <a:t>- </a:t>
            </a:r>
            <a:r>
              <a:rPr lang="de-CH" sz="2400" b="1" dirty="0" err="1" smtClean="0">
                <a:solidFill>
                  <a:srgbClr val="0070C0"/>
                </a:solidFill>
              </a:rPr>
              <a:t>free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environment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necessary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for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creative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research</a:t>
            </a:r>
            <a:r>
              <a:rPr lang="de-CH" sz="2400" b="1" dirty="0" smtClean="0">
                <a:solidFill>
                  <a:srgbClr val="0070C0"/>
                </a:solidFill>
              </a:rPr>
              <a:t>,</a:t>
            </a:r>
            <a:br>
              <a:rPr lang="de-CH" sz="2400" b="1" dirty="0" smtClean="0">
                <a:solidFill>
                  <a:srgbClr val="0070C0"/>
                </a:solidFill>
              </a:rPr>
            </a:br>
            <a:r>
              <a:rPr lang="de-CH" sz="2400" b="1" dirty="0" err="1" smtClean="0">
                <a:solidFill>
                  <a:srgbClr val="0070C0"/>
                </a:solidFill>
              </a:rPr>
              <a:t>no</a:t>
            </a:r>
            <a:r>
              <a:rPr lang="de-CH" sz="2400" b="1" dirty="0" smtClean="0">
                <a:solidFill>
                  <a:srgbClr val="0070C0"/>
                </a:solidFill>
              </a:rPr>
              <a:t>  ‚</a:t>
            </a:r>
            <a:r>
              <a:rPr lang="de-CH" sz="2400" b="1" dirty="0" err="1" smtClean="0">
                <a:solidFill>
                  <a:srgbClr val="0070C0"/>
                </a:solidFill>
              </a:rPr>
              <a:t>directed</a:t>
            </a:r>
            <a:r>
              <a:rPr lang="de-CH" sz="2400" b="1" dirty="0" smtClean="0">
                <a:solidFill>
                  <a:srgbClr val="0070C0"/>
                </a:solidFill>
              </a:rPr>
              <a:t>‘ </a:t>
            </a:r>
            <a:r>
              <a:rPr lang="de-CH" sz="2400" b="1" dirty="0" err="1" smtClean="0">
                <a:solidFill>
                  <a:srgbClr val="0070C0"/>
                </a:solidFill>
              </a:rPr>
              <a:t>research</a:t>
            </a:r>
            <a:r>
              <a:rPr lang="de-CH" sz="2400" b="1" dirty="0" smtClean="0">
                <a:solidFill>
                  <a:srgbClr val="0070C0"/>
                </a:solidFill>
              </a:rPr>
              <a:t> (Auftragsforschung)</a:t>
            </a:r>
          </a:p>
          <a:p>
            <a:pPr marL="342900" indent="-342900">
              <a:buFontTx/>
              <a:buChar char="-"/>
            </a:pPr>
            <a:r>
              <a:rPr lang="de-CH" sz="2400" b="1" dirty="0" err="1" smtClean="0">
                <a:solidFill>
                  <a:srgbClr val="0070C0"/>
                </a:solidFill>
              </a:rPr>
              <a:t>contact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with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students</a:t>
            </a:r>
            <a:r>
              <a:rPr lang="de-CH" sz="2400" b="1" dirty="0" smtClean="0">
                <a:solidFill>
                  <a:srgbClr val="0070C0"/>
                </a:solidFill>
              </a:rPr>
              <a:t>, </a:t>
            </a:r>
            <a:r>
              <a:rPr lang="de-CH" sz="2400" b="1" dirty="0" err="1" smtClean="0">
                <a:solidFill>
                  <a:srgbClr val="0070C0"/>
                </a:solidFill>
              </a:rPr>
              <a:t>decisive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to</a:t>
            </a:r>
            <a:r>
              <a:rPr lang="de-CH" sz="2400" b="1" dirty="0" smtClean="0">
                <a:solidFill>
                  <a:srgbClr val="0070C0"/>
                </a:solidFill>
              </a:rPr>
              <a:t> find </a:t>
            </a:r>
            <a:r>
              <a:rPr lang="de-CH" sz="2400" b="1" dirty="0" err="1" smtClean="0">
                <a:solidFill>
                  <a:srgbClr val="0070C0"/>
                </a:solidFill>
              </a:rPr>
              <a:t>excellent</a:t>
            </a:r>
            <a:r>
              <a:rPr lang="de-CH" sz="2400" b="1" dirty="0" smtClean="0">
                <a:solidFill>
                  <a:srgbClr val="0070C0"/>
                </a:solidFill>
              </a:rPr>
              <a:t> </a:t>
            </a:r>
            <a:r>
              <a:rPr lang="de-CH" sz="2400" b="1" dirty="0" err="1" smtClean="0">
                <a:solidFill>
                  <a:srgbClr val="0070C0"/>
                </a:solidFill>
              </a:rPr>
              <a:t>collaborators</a:t>
            </a:r>
            <a:endParaRPr lang="de-CH" sz="2400" b="1" dirty="0" smtClean="0">
              <a:solidFill>
                <a:srgbClr val="0070C0"/>
              </a:solidFill>
            </a:endParaRPr>
          </a:p>
          <a:p>
            <a:pPr marL="342900" indent="-342900">
              <a:buFontTx/>
              <a:buChar char="-"/>
            </a:pPr>
            <a:endParaRPr lang="de-CH" sz="2400" b="1" dirty="0" smtClean="0">
              <a:solidFill>
                <a:srgbClr val="0070C0"/>
              </a:solidFill>
            </a:endParaRPr>
          </a:p>
          <a:p>
            <a:pPr marL="342900" indent="-342900"/>
            <a:r>
              <a:rPr lang="de-CH" sz="2400" b="1" dirty="0" smtClean="0">
                <a:solidFill>
                  <a:srgbClr val="00B050"/>
                </a:solidFill>
              </a:rPr>
              <a:t>Research </a:t>
            </a:r>
            <a:r>
              <a:rPr lang="de-CH" sz="2400" b="1" dirty="0" err="1" smtClean="0">
                <a:solidFill>
                  <a:srgbClr val="00B050"/>
                </a:solidFill>
              </a:rPr>
              <a:t>centre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offers</a:t>
            </a:r>
            <a:r>
              <a:rPr lang="de-CH" sz="2400" b="1" dirty="0" smtClean="0">
                <a:solidFill>
                  <a:srgbClr val="00B050"/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de-CH" sz="2400" b="1" dirty="0" err="1" smtClean="0">
                <a:solidFill>
                  <a:srgbClr val="00B050"/>
                </a:solidFill>
              </a:rPr>
              <a:t>technical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infrastructure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and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financial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planning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necessary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for</a:t>
            </a:r>
            <a:r>
              <a:rPr lang="de-CH" sz="2400" b="1" dirty="0" smtClean="0">
                <a:solidFill>
                  <a:srgbClr val="00B050"/>
                </a:solidFill>
              </a:rPr>
              <a:t> large </a:t>
            </a:r>
            <a:r>
              <a:rPr lang="de-CH" sz="2400" b="1" dirty="0" err="1" smtClean="0">
                <a:solidFill>
                  <a:srgbClr val="00B050"/>
                </a:solidFill>
              </a:rPr>
              <a:t>projects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of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nuclear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and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particle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  <a:r>
              <a:rPr lang="de-CH" sz="2400" b="1" dirty="0" err="1" smtClean="0">
                <a:solidFill>
                  <a:srgbClr val="00B050"/>
                </a:solidFill>
              </a:rPr>
              <a:t>physics</a:t>
            </a:r>
            <a:r>
              <a:rPr lang="de-CH" sz="2400" b="1" dirty="0" smtClean="0">
                <a:solidFill>
                  <a:srgbClr val="00B050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de-CH" sz="2400" b="1" dirty="0" err="1" smtClean="0">
                <a:solidFill>
                  <a:srgbClr val="FF0000"/>
                </a:solidFill>
              </a:rPr>
              <a:t>basic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research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contributes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to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stability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of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research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centre</a:t>
            </a:r>
            <a:r>
              <a:rPr lang="de-CH" sz="2400" b="1" dirty="0" smtClean="0">
                <a:solidFill>
                  <a:srgbClr val="FF0000"/>
                </a:solidFill>
              </a:rPr>
              <a:t>,</a:t>
            </a:r>
            <a:br>
              <a:rPr lang="de-CH" sz="2400" b="1" dirty="0" smtClean="0">
                <a:solidFill>
                  <a:srgbClr val="FF0000"/>
                </a:solidFill>
              </a:rPr>
            </a:b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since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independent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of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technical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and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economic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r>
              <a:rPr lang="de-CH" sz="2400" b="1" dirty="0" err="1" smtClean="0">
                <a:solidFill>
                  <a:srgbClr val="FF0000"/>
                </a:solidFill>
              </a:rPr>
              <a:t>fashions</a:t>
            </a:r>
            <a:r>
              <a:rPr lang="de-CH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052736"/>
            <a:ext cx="69127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CH" sz="2400" b="1" dirty="0" smtClean="0"/>
              <a:t>Advantages </a:t>
            </a:r>
            <a:r>
              <a:rPr lang="de-CH" sz="2400" b="1" dirty="0" err="1" smtClean="0"/>
              <a:t>for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both</a:t>
            </a:r>
            <a:r>
              <a:rPr lang="de-CH" sz="2400" b="1" dirty="0" smtClean="0"/>
              <a:t>, </a:t>
            </a:r>
            <a:r>
              <a:rPr lang="de-CH" sz="2400" b="1" dirty="0" err="1" smtClean="0"/>
              <a:t>university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and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research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center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de-CH" dirty="0" smtClean="0"/>
              <a:t>First </a:t>
            </a:r>
            <a:r>
              <a:rPr lang="de-CH" dirty="0" err="1" smtClean="0"/>
              <a:t>tasks</a:t>
            </a:r>
            <a:r>
              <a:rPr lang="de-CH" dirty="0" smtClean="0"/>
              <a:t> </a:t>
            </a:r>
            <a:r>
              <a:rPr lang="de-CH" dirty="0" err="1" smtClean="0"/>
              <a:t>at</a:t>
            </a:r>
            <a:r>
              <a:rPr lang="de-CH" dirty="0" smtClean="0"/>
              <a:t> </a:t>
            </a:r>
            <a:r>
              <a:rPr lang="de-CH" dirty="0" smtClean="0">
                <a:solidFill>
                  <a:srgbClr val="0070C0"/>
                </a:solidFill>
              </a:rPr>
              <a:t>University</a:t>
            </a:r>
            <a:r>
              <a:rPr lang="de-CH" dirty="0" smtClean="0"/>
              <a:t> in 1960 ff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91680" y="6356351"/>
            <a:ext cx="4328120" cy="313009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9552" y="1700809"/>
            <a:ext cx="51845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CH" sz="2800" b="1" dirty="0" smtClean="0">
                <a:solidFill>
                  <a:srgbClr val="0070C0"/>
                </a:solidFill>
              </a:rPr>
              <a:t>New </a:t>
            </a:r>
            <a:r>
              <a:rPr lang="de-CH" sz="2800" b="1" dirty="0" err="1" smtClean="0">
                <a:solidFill>
                  <a:srgbClr val="0070C0"/>
                </a:solidFill>
              </a:rPr>
              <a:t>Buildings</a:t>
            </a:r>
            <a:r>
              <a:rPr lang="de-CH" sz="2800" b="1" dirty="0" smtClean="0">
                <a:solidFill>
                  <a:srgbClr val="0070C0"/>
                </a:solidFill>
              </a:rPr>
              <a:t> </a:t>
            </a:r>
            <a:r>
              <a:rPr lang="de-CH" sz="2800" b="1" dirty="0" err="1" smtClean="0"/>
              <a:t>were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desparately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needed</a:t>
            </a:r>
            <a:r>
              <a:rPr lang="de-CH" sz="2800" b="1" dirty="0" smtClean="0"/>
              <a:t>:</a:t>
            </a:r>
          </a:p>
          <a:p>
            <a:pPr marL="342900" indent="-342900"/>
            <a:r>
              <a:rPr lang="de-CH" sz="2800" b="1" dirty="0" smtClean="0"/>
              <a:t>      </a:t>
            </a:r>
            <a:r>
              <a:rPr lang="de-CH" sz="2800" b="1" dirty="0" err="1" smtClean="0"/>
              <a:t>new</a:t>
            </a:r>
            <a:r>
              <a:rPr lang="de-CH" sz="2800" b="1" dirty="0" smtClean="0"/>
              <a:t>  </a:t>
            </a:r>
            <a:r>
              <a:rPr lang="de-CH" sz="2800" b="1" dirty="0" err="1" smtClean="0"/>
              <a:t>Highrise</a:t>
            </a:r>
            <a:r>
              <a:rPr lang="de-CH" sz="2800" b="1" dirty="0" smtClean="0"/>
              <a:t>,  </a:t>
            </a:r>
            <a:r>
              <a:rPr lang="de-CH" sz="2800" b="1" dirty="0" err="1" smtClean="0"/>
              <a:t>lecture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halls</a:t>
            </a:r>
            <a:r>
              <a:rPr lang="de-CH" sz="2800" b="1" dirty="0" smtClean="0"/>
              <a:t> </a:t>
            </a:r>
          </a:p>
          <a:p>
            <a:pPr marL="342900" indent="-342900">
              <a:buAutoNum type="arabicPeriod" startAt="2"/>
            </a:pPr>
            <a:r>
              <a:rPr lang="de-CH" sz="2800" b="1" dirty="0" smtClean="0"/>
              <a:t>A </a:t>
            </a:r>
            <a:r>
              <a:rPr lang="de-CH" sz="2800" b="1" dirty="0" err="1" smtClean="0">
                <a:solidFill>
                  <a:srgbClr val="00B050"/>
                </a:solidFill>
              </a:rPr>
              <a:t>new</a:t>
            </a:r>
            <a:r>
              <a:rPr lang="de-CH" sz="2800" b="1" dirty="0" smtClean="0">
                <a:solidFill>
                  <a:srgbClr val="00B050"/>
                </a:solidFill>
              </a:rPr>
              <a:t> </a:t>
            </a:r>
            <a:r>
              <a:rPr lang="de-CH" sz="2800" b="1" dirty="0" err="1" smtClean="0">
                <a:solidFill>
                  <a:srgbClr val="00B050"/>
                </a:solidFill>
              </a:rPr>
              <a:t>and</a:t>
            </a:r>
            <a:r>
              <a:rPr lang="de-CH" sz="2800" b="1" dirty="0" smtClean="0">
                <a:solidFill>
                  <a:srgbClr val="00B050"/>
                </a:solidFill>
              </a:rPr>
              <a:t> modern </a:t>
            </a:r>
            <a:r>
              <a:rPr lang="de-CH" sz="2800" b="1" dirty="0" err="1" smtClean="0">
                <a:solidFill>
                  <a:srgbClr val="00B050"/>
                </a:solidFill>
              </a:rPr>
              <a:t>curriculum</a:t>
            </a:r>
            <a:r>
              <a:rPr lang="de-CH" sz="2800" b="1" dirty="0" smtClean="0">
                <a:solidFill>
                  <a:srgbClr val="00B050"/>
                </a:solidFill>
              </a:rPr>
              <a:t> </a:t>
            </a:r>
            <a:r>
              <a:rPr lang="de-CH" sz="2800" b="1" dirty="0" err="1" smtClean="0"/>
              <a:t>had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to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be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agreed</a:t>
            </a:r>
            <a:r>
              <a:rPr lang="de-CH" sz="2800" b="1" dirty="0" smtClean="0"/>
              <a:t> upon </a:t>
            </a:r>
            <a:r>
              <a:rPr lang="de-CH" sz="2800" b="1" dirty="0" err="1" smtClean="0"/>
              <a:t>and</a:t>
            </a:r>
            <a:r>
              <a:rPr lang="de-CH" sz="2800" b="1" dirty="0" smtClean="0"/>
              <a:t>  </a:t>
            </a:r>
            <a:r>
              <a:rPr lang="de-CH" sz="2800" b="1" dirty="0" err="1" smtClean="0"/>
              <a:t>lectures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organised</a:t>
            </a:r>
            <a:r>
              <a:rPr lang="de-CH" sz="2800" b="1" dirty="0" smtClean="0"/>
              <a:t>   (</a:t>
            </a:r>
            <a:r>
              <a:rPr lang="de-CH" sz="2800" b="1" dirty="0" err="1" smtClean="0"/>
              <a:t>balance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between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nuclear-particle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physics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and</a:t>
            </a:r>
            <a:r>
              <a:rPr lang="de-CH" sz="2800" b="1" dirty="0" smtClean="0"/>
              <a:t> </a:t>
            </a:r>
            <a:r>
              <a:rPr lang="de-CH" sz="2800" b="1" dirty="0" err="1" smtClean="0"/>
              <a:t>condensed</a:t>
            </a:r>
            <a:r>
              <a:rPr lang="de-CH" sz="2800" b="1" dirty="0" smtClean="0"/>
              <a:t> matter </a:t>
            </a:r>
            <a:r>
              <a:rPr lang="de-CH" sz="2800" b="1" dirty="0" err="1" smtClean="0"/>
              <a:t>physics</a:t>
            </a:r>
            <a:r>
              <a:rPr lang="de-CH" sz="2800" b="1" dirty="0" smtClean="0"/>
              <a:t>)</a:t>
            </a:r>
          </a:p>
        </p:txBody>
      </p:sp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8484" y="1844825"/>
            <a:ext cx="3067247" cy="386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76256" y="580526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Hochhaus </a:t>
            </a:r>
            <a:r>
              <a:rPr lang="de-CH" dirty="0" err="1" smtClean="0"/>
              <a:t>ready</a:t>
            </a:r>
            <a:r>
              <a:rPr lang="de-CH" dirty="0" smtClean="0"/>
              <a:t> 1967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75656" y="6356351"/>
            <a:ext cx="4544144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1560" y="1772816"/>
            <a:ext cx="763284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CH" sz="2400" b="1" dirty="0" smtClean="0">
                <a:solidFill>
                  <a:srgbClr val="009900"/>
                </a:solidFill>
              </a:rPr>
              <a:t>Gerhard Höhler</a:t>
            </a:r>
            <a:r>
              <a:rPr lang="de-CH" sz="2000" b="1" dirty="0" smtClean="0"/>
              <a:t>: </a:t>
            </a:r>
            <a:r>
              <a:rPr lang="de-CH" sz="2000" dirty="0" smtClean="0"/>
              <a:t>World expert </a:t>
            </a:r>
            <a:r>
              <a:rPr lang="de-CH" sz="2000" dirty="0" err="1" smtClean="0"/>
              <a:t>for</a:t>
            </a:r>
            <a:r>
              <a:rPr lang="de-CH" sz="2000" dirty="0" smtClean="0"/>
              <a:t>  Pion-</a:t>
            </a:r>
            <a:r>
              <a:rPr lang="de-CH" sz="2000" dirty="0" err="1" smtClean="0"/>
              <a:t>Nucleon</a:t>
            </a:r>
            <a:r>
              <a:rPr lang="de-CH" sz="2000" dirty="0" smtClean="0"/>
              <a:t> </a:t>
            </a:r>
            <a:r>
              <a:rPr lang="de-CH" sz="2000" dirty="0" err="1" smtClean="0"/>
              <a:t>interaction</a:t>
            </a:r>
            <a:r>
              <a:rPr lang="de-CH" sz="2000" dirty="0" smtClean="0"/>
              <a:t> </a:t>
            </a:r>
            <a:r>
              <a:rPr lang="de-CH" sz="2000" b="1" dirty="0" smtClean="0"/>
              <a:t/>
            </a:r>
            <a:br>
              <a:rPr lang="de-CH" sz="2000" b="1" dirty="0" smtClean="0"/>
            </a:br>
            <a:r>
              <a:rPr lang="de-CH" sz="2000" b="1" dirty="0" smtClean="0"/>
              <a:t>	</a:t>
            </a:r>
            <a:r>
              <a:rPr lang="de-CH" sz="2000" dirty="0" smtClean="0"/>
              <a:t>(</a:t>
            </a:r>
            <a:r>
              <a:rPr lang="de-CH" sz="2000" dirty="0" err="1" smtClean="0"/>
              <a:t>has</a:t>
            </a:r>
            <a:r>
              <a:rPr lang="de-CH" sz="2000" dirty="0" smtClean="0"/>
              <a:t> </a:t>
            </a:r>
            <a:r>
              <a:rPr lang="de-CH" sz="2000" dirty="0" err="1" smtClean="0"/>
              <a:t>written</a:t>
            </a:r>
            <a:r>
              <a:rPr lang="de-CH" sz="2000" dirty="0" smtClean="0"/>
              <a:t> a ‚</a:t>
            </a:r>
            <a:r>
              <a:rPr lang="de-CH" sz="2000" dirty="0" err="1" smtClean="0"/>
              <a:t>bible</a:t>
            </a:r>
            <a:r>
              <a:rPr lang="de-CH" sz="2000" dirty="0" smtClean="0"/>
              <a:t>‘ in </a:t>
            </a:r>
            <a:r>
              <a:rPr lang="de-CH" sz="2000" dirty="0" err="1" smtClean="0"/>
              <a:t>Landoldt-Börnstein</a:t>
            </a:r>
            <a:r>
              <a:rPr lang="de-CH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de-CH" sz="2000" b="1" dirty="0" err="1" smtClean="0"/>
              <a:t>Pilkuhn</a:t>
            </a:r>
            <a:r>
              <a:rPr lang="de-CH" sz="2000" b="1" dirty="0" smtClean="0"/>
              <a:t>:  </a:t>
            </a:r>
            <a:r>
              <a:rPr lang="de-CH" sz="2000" dirty="0" err="1" smtClean="0"/>
              <a:t>mesic</a:t>
            </a:r>
            <a:r>
              <a:rPr lang="de-CH" sz="2000" dirty="0" smtClean="0"/>
              <a:t>, </a:t>
            </a:r>
            <a:r>
              <a:rPr lang="de-CH" sz="2000" dirty="0" err="1" smtClean="0"/>
              <a:t>antiprotonic</a:t>
            </a:r>
            <a:r>
              <a:rPr lang="de-CH" sz="2000" dirty="0" smtClean="0"/>
              <a:t> </a:t>
            </a:r>
            <a:r>
              <a:rPr lang="de-CH" sz="2000" dirty="0" err="1" smtClean="0"/>
              <a:t>atoms</a:t>
            </a:r>
            <a:endParaRPr lang="de-CH" sz="2000" dirty="0" smtClean="0"/>
          </a:p>
          <a:p>
            <a:pPr>
              <a:lnSpc>
                <a:spcPct val="150000"/>
              </a:lnSpc>
            </a:pPr>
            <a:r>
              <a:rPr lang="de-CH" sz="2000" b="1" dirty="0" smtClean="0"/>
              <a:t>Genz: </a:t>
            </a:r>
            <a:r>
              <a:rPr lang="de-CH" sz="2000" dirty="0" smtClean="0"/>
              <a:t>Symmetries, </a:t>
            </a:r>
            <a:r>
              <a:rPr lang="de-CH" sz="2000" dirty="0" err="1" smtClean="0"/>
              <a:t>several</a:t>
            </a:r>
            <a:r>
              <a:rPr lang="de-CH" sz="2000" dirty="0" smtClean="0"/>
              <a:t> </a:t>
            </a:r>
            <a:r>
              <a:rPr lang="de-CH" sz="2000" dirty="0" err="1" smtClean="0"/>
              <a:t>popular</a:t>
            </a:r>
            <a:r>
              <a:rPr lang="de-CH" sz="2000" dirty="0" smtClean="0"/>
              <a:t> </a:t>
            </a:r>
            <a:r>
              <a:rPr lang="de-CH" sz="2000" dirty="0" err="1" smtClean="0"/>
              <a:t>books</a:t>
            </a:r>
            <a:endParaRPr lang="de-CH" sz="2000" dirty="0" smtClean="0"/>
          </a:p>
          <a:p>
            <a:pPr>
              <a:lnSpc>
                <a:spcPct val="150000"/>
              </a:lnSpc>
            </a:pPr>
            <a:r>
              <a:rPr lang="de-CH" sz="2000" b="1" dirty="0" smtClean="0"/>
              <a:t>H.-</a:t>
            </a:r>
            <a:r>
              <a:rPr lang="de-CH" sz="2000" b="1" dirty="0" err="1" smtClean="0"/>
              <a:t>M.Staudenmaier</a:t>
            </a:r>
            <a:r>
              <a:rPr lang="de-CH" sz="2000" b="1" dirty="0" smtClean="0"/>
              <a:t> : </a:t>
            </a:r>
            <a:r>
              <a:rPr lang="de-CH" sz="2000" dirty="0" err="1" smtClean="0"/>
              <a:t>decay</a:t>
            </a:r>
            <a:r>
              <a:rPr lang="de-CH" sz="2000" dirty="0" smtClean="0"/>
              <a:t> </a:t>
            </a:r>
            <a:r>
              <a:rPr lang="de-CH" sz="2000" dirty="0" err="1" smtClean="0"/>
              <a:t>processes</a:t>
            </a:r>
            <a:r>
              <a:rPr lang="de-CH" sz="2000" dirty="0" smtClean="0"/>
              <a:t>, </a:t>
            </a:r>
            <a:r>
              <a:rPr lang="de-CH" sz="2000" dirty="0" err="1" smtClean="0"/>
              <a:t>symmetries</a:t>
            </a:r>
            <a:endParaRPr lang="de-CH" sz="2000" dirty="0" smtClean="0"/>
          </a:p>
          <a:p>
            <a:pPr>
              <a:lnSpc>
                <a:spcPct val="150000"/>
              </a:lnSpc>
            </a:pPr>
            <a:r>
              <a:rPr lang="de-CH" sz="2000" b="1" dirty="0" smtClean="0"/>
              <a:t> Julius Wess: </a:t>
            </a:r>
            <a:r>
              <a:rPr lang="de-CH" sz="2000" dirty="0" err="1" smtClean="0"/>
              <a:t>Father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Supersymmetry</a:t>
            </a:r>
            <a:r>
              <a:rPr lang="de-CH" sz="2000" dirty="0" smtClean="0"/>
              <a:t> </a:t>
            </a:r>
            <a:r>
              <a:rPr lang="de-CH" sz="2000" dirty="0" err="1" smtClean="0"/>
              <a:t>Theories</a:t>
            </a:r>
            <a:r>
              <a:rPr lang="de-CH" sz="2000" dirty="0" smtClean="0"/>
              <a:t> (</a:t>
            </a:r>
            <a:r>
              <a:rPr lang="de-CH" sz="2000" dirty="0" err="1" smtClean="0"/>
              <a:t>with</a:t>
            </a:r>
            <a:r>
              <a:rPr lang="de-CH" sz="2000" dirty="0" smtClean="0"/>
              <a:t> </a:t>
            </a:r>
            <a:r>
              <a:rPr lang="de-CH" sz="2000" dirty="0" err="1" smtClean="0"/>
              <a:t>Zumino</a:t>
            </a:r>
            <a:r>
              <a:rPr lang="de-CH" sz="2000" dirty="0" smtClean="0"/>
              <a:t>) </a:t>
            </a:r>
          </a:p>
          <a:p>
            <a:endParaRPr lang="de-CH" sz="2000" b="1" dirty="0" smtClean="0"/>
          </a:p>
          <a:p>
            <a:r>
              <a:rPr lang="de-CH" sz="2000" b="1" dirty="0" smtClean="0"/>
              <a:t>5.10.1990, Johann Kühn </a:t>
            </a:r>
            <a:r>
              <a:rPr lang="de-CH" sz="2000" b="1" dirty="0" err="1" smtClean="0"/>
              <a:t>successor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of</a:t>
            </a:r>
            <a:r>
              <a:rPr lang="de-CH" sz="2000" b="1" dirty="0" smtClean="0"/>
              <a:t> Höhler,  </a:t>
            </a:r>
            <a:r>
              <a:rPr lang="de-CH" sz="2000" dirty="0" err="1" smtClean="0"/>
              <a:t>Particle-Phenomenology</a:t>
            </a:r>
            <a:endParaRPr lang="de-CH" sz="2000" dirty="0" smtClean="0"/>
          </a:p>
          <a:p>
            <a:endParaRPr lang="de-CH" dirty="0" smtClean="0"/>
          </a:p>
          <a:p>
            <a:r>
              <a:rPr lang="de-CH" sz="2400" b="1" dirty="0" smtClean="0"/>
              <a:t>New </a:t>
            </a:r>
            <a:r>
              <a:rPr lang="de-CH" sz="2400" b="1" dirty="0" err="1" smtClean="0"/>
              <a:t>name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of</a:t>
            </a:r>
            <a:r>
              <a:rPr lang="de-CH" sz="2400" b="1" dirty="0" smtClean="0"/>
              <a:t> Instituts:</a:t>
            </a:r>
            <a:br>
              <a:rPr lang="de-CH" sz="2400" b="1" dirty="0" smtClean="0"/>
            </a:br>
            <a:r>
              <a:rPr lang="de-CH" sz="2400" b="1" dirty="0" smtClean="0">
                <a:solidFill>
                  <a:srgbClr val="0070C0"/>
                </a:solidFill>
              </a:rPr>
              <a:t> Institut für Theoretische Teilchenphysik TTP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68952" cy="1080120"/>
          </a:xfrm>
          <a:ln w="127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de-CH" b="1" dirty="0" smtClean="0">
                <a:solidFill>
                  <a:srgbClr val="0070C0"/>
                </a:solidFill>
              </a:rPr>
              <a:t>Institut Theoretische Kernphysik </a:t>
            </a:r>
            <a:br>
              <a:rPr lang="de-CH" b="1" dirty="0" smtClean="0">
                <a:solidFill>
                  <a:srgbClr val="0070C0"/>
                </a:solidFill>
              </a:rPr>
            </a:br>
            <a:r>
              <a:rPr lang="de-CH" b="1" dirty="0" err="1" smtClean="0">
                <a:solidFill>
                  <a:srgbClr val="0070C0"/>
                </a:solidFill>
              </a:rPr>
              <a:t>establised</a:t>
            </a:r>
            <a:r>
              <a:rPr lang="de-CH" b="1" dirty="0" smtClean="0">
                <a:solidFill>
                  <a:srgbClr val="0070C0"/>
                </a:solidFill>
              </a:rPr>
              <a:t> </a:t>
            </a:r>
            <a:r>
              <a:rPr lang="de-CH" b="1" dirty="0" err="1" smtClean="0">
                <a:solidFill>
                  <a:srgbClr val="0070C0"/>
                </a:solidFill>
              </a:rPr>
              <a:t>at</a:t>
            </a:r>
            <a:r>
              <a:rPr lang="de-CH" b="1" dirty="0" smtClean="0">
                <a:solidFill>
                  <a:srgbClr val="0070C0"/>
                </a:solidFill>
              </a:rPr>
              <a:t> University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628800"/>
            <a:ext cx="1381125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100392" y="1772816"/>
            <a:ext cx="72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Wess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47664" y="6356351"/>
            <a:ext cx="4472136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2162" name="Picture 2" descr="C:\Users\schopper\AppData\Local\Microsoft\Windows\Temporary Internet Files\Content.Outlook\JOGV178L\Kernforschung-10010-IEK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037087"/>
            <a:ext cx="6552728" cy="4366489"/>
          </a:xfrm>
          <a:prstGeom prst="rect">
            <a:avLst/>
          </a:prstGeom>
          <a:noFill/>
        </p:spPr>
      </p:pic>
      <p:pic>
        <p:nvPicPr>
          <p:cNvPr id="6" name="Picture 5" descr="EKPBagg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20888"/>
            <a:ext cx="1654036" cy="20162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9792" y="155679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 smtClean="0">
                <a:solidFill>
                  <a:srgbClr val="009900"/>
                </a:solidFill>
              </a:rPr>
              <a:t>Design </a:t>
            </a:r>
            <a:r>
              <a:rPr lang="de-CH" sz="2400" b="1" dirty="0" err="1" smtClean="0">
                <a:solidFill>
                  <a:srgbClr val="009900"/>
                </a:solidFill>
              </a:rPr>
              <a:t>and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construction</a:t>
            </a:r>
            <a:r>
              <a:rPr lang="de-CH" sz="2400" b="1" dirty="0" smtClean="0">
                <a:solidFill>
                  <a:srgbClr val="009900"/>
                </a:solidFill>
              </a:rPr>
              <a:t> </a:t>
            </a:r>
            <a:r>
              <a:rPr lang="de-CH" sz="2400" b="1" dirty="0" err="1" smtClean="0">
                <a:solidFill>
                  <a:srgbClr val="009900"/>
                </a:solidFill>
              </a:rPr>
              <a:t>of</a:t>
            </a:r>
            <a:r>
              <a:rPr lang="de-CH" sz="2400" b="1" dirty="0" smtClean="0">
                <a:solidFill>
                  <a:srgbClr val="009900"/>
                </a:solidFill>
              </a:rPr>
              <a:t> ‚double‘  IEKP</a:t>
            </a:r>
            <a:endParaRPr lang="en-US" sz="2400" b="1" dirty="0">
              <a:solidFill>
                <a:srgbClr val="0099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844824"/>
            <a:ext cx="9361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b="1" dirty="0" err="1" smtClean="0"/>
              <a:t>How</a:t>
            </a:r>
            <a:r>
              <a:rPr lang="de-CH" b="1" dirty="0" smtClean="0"/>
              <a:t> </a:t>
            </a:r>
            <a:r>
              <a:rPr lang="de-CH" b="1" dirty="0" err="1" smtClean="0"/>
              <a:t>it</a:t>
            </a:r>
            <a:r>
              <a:rPr lang="de-CH" b="1" dirty="0" smtClean="0"/>
              <a:t> </a:t>
            </a:r>
            <a:r>
              <a:rPr lang="de-CH" b="1" dirty="0" err="1" smtClean="0"/>
              <a:t>started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80112" y="2420888"/>
            <a:ext cx="27363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000" b="1" dirty="0" err="1" smtClean="0">
                <a:solidFill>
                  <a:srgbClr val="009900"/>
                </a:solidFill>
              </a:rPr>
              <a:t>Soon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we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could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move</a:t>
            </a:r>
            <a:r>
              <a:rPr lang="de-CH" sz="2000" b="1" dirty="0" smtClean="0">
                <a:solidFill>
                  <a:srgbClr val="009900"/>
                </a:solidFill>
              </a:rPr>
              <a:t> in!</a:t>
            </a:r>
            <a:endParaRPr lang="en-US" sz="2000" b="1" dirty="0">
              <a:solidFill>
                <a:srgbClr val="0099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260648"/>
            <a:ext cx="7272808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CH" sz="4000" b="1" dirty="0" smtClean="0"/>
              <a:t>First </a:t>
            </a:r>
            <a:r>
              <a:rPr lang="de-CH" sz="4000" b="1" dirty="0" err="1" smtClean="0"/>
              <a:t>tasks</a:t>
            </a:r>
            <a:r>
              <a:rPr lang="de-CH" sz="4000" b="1" dirty="0" smtClean="0"/>
              <a:t> </a:t>
            </a:r>
            <a:r>
              <a:rPr lang="de-CH" sz="4000" b="1" dirty="0" err="1" smtClean="0"/>
              <a:t>at</a:t>
            </a:r>
            <a:r>
              <a:rPr lang="de-CH" sz="4000" b="1" dirty="0" smtClean="0"/>
              <a:t> </a:t>
            </a:r>
            <a:r>
              <a:rPr lang="de-CH" sz="4000" b="1" dirty="0" smtClean="0">
                <a:solidFill>
                  <a:srgbClr val="0070C0"/>
                </a:solidFill>
              </a:rPr>
              <a:t>Research Centre FZK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1187624" y="1124744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b="1" dirty="0" smtClean="0"/>
              <a:t> </a:t>
            </a:r>
            <a:r>
              <a:rPr lang="de-CH" sz="2400" b="1" dirty="0" err="1" smtClean="0"/>
              <a:t>get</a:t>
            </a:r>
            <a:r>
              <a:rPr lang="de-CH" sz="2400" b="1" dirty="0" smtClean="0"/>
              <a:t> a </a:t>
            </a:r>
            <a:r>
              <a:rPr lang="de-CH" sz="2400" b="1" dirty="0" err="1" smtClean="0"/>
              <a:t>building</a:t>
            </a:r>
            <a:r>
              <a:rPr lang="de-CH" sz="2400" b="1" dirty="0" smtClean="0"/>
              <a:t>, </a:t>
            </a:r>
            <a:r>
              <a:rPr lang="de-CH" sz="2400" b="1" dirty="0" err="1" smtClean="0"/>
              <a:t>preliminary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at</a:t>
            </a:r>
            <a:r>
              <a:rPr lang="de-CH" sz="2400" b="1" dirty="0" smtClean="0"/>
              <a:t> Erwin </a:t>
            </a:r>
            <a:r>
              <a:rPr lang="de-CH" sz="2400" b="1" dirty="0" err="1" smtClean="0"/>
              <a:t>Becker‘s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institute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571184" cy="108012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de-CH" sz="3600" b="1" dirty="0" smtClean="0"/>
              <a:t>1. Phase </a:t>
            </a:r>
            <a:r>
              <a:rPr lang="de-CH" sz="3600" b="1" dirty="0" err="1" smtClean="0"/>
              <a:t>of</a:t>
            </a:r>
            <a:r>
              <a:rPr lang="de-CH" sz="3600" b="1" dirty="0" smtClean="0"/>
              <a:t> IEKP</a:t>
            </a:r>
            <a:r>
              <a:rPr lang="de-CH" sz="3600" dirty="0" smtClean="0"/>
              <a:t> (</a:t>
            </a:r>
            <a:r>
              <a:rPr lang="de-CH" sz="3600" dirty="0" err="1" smtClean="0"/>
              <a:t>unified</a:t>
            </a:r>
            <a:r>
              <a:rPr lang="de-CH" sz="3600" dirty="0" smtClean="0"/>
              <a:t>)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15616" y="6356351"/>
            <a:ext cx="4904184" cy="365125"/>
          </a:xfrm>
        </p:spPr>
        <p:txBody>
          <a:bodyPr/>
          <a:lstStyle/>
          <a:p>
            <a:r>
              <a:rPr lang="de-CH" dirty="0" err="1" smtClean="0"/>
              <a:t>H.Schopper</a:t>
            </a:r>
            <a:r>
              <a:rPr lang="de-CH" dirty="0" smtClean="0"/>
              <a:t>, 50. Jahrestag für Kern-und Teilchenphysik </a:t>
            </a:r>
            <a:r>
              <a:rPr lang="de-CH" dirty="0" err="1" smtClean="0"/>
              <a:t>at</a:t>
            </a:r>
            <a:r>
              <a:rPr lang="de-CH" dirty="0" smtClean="0"/>
              <a:t> 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80510-01D6-4C27-972D-9BF746B287B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 smtClean="0"/>
              <a:t>1960 – 1973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79512" y="1988840"/>
            <a:ext cx="5400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de-CH" sz="2000" b="1" dirty="0" smtClean="0">
                <a:solidFill>
                  <a:srgbClr val="009900"/>
                </a:solidFill>
              </a:rPr>
              <a:t>First </a:t>
            </a:r>
            <a:r>
              <a:rPr lang="de-CH" sz="2000" b="1" dirty="0" err="1" smtClean="0">
                <a:solidFill>
                  <a:srgbClr val="009900"/>
                </a:solidFill>
              </a:rPr>
              <a:t>modest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possibilities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to</a:t>
            </a:r>
            <a:r>
              <a:rPr lang="de-CH" sz="2000" b="1" dirty="0" smtClean="0">
                <a:solidFill>
                  <a:srgbClr val="009900"/>
                </a:solidFill>
              </a:rPr>
              <a:t> do </a:t>
            </a:r>
            <a:r>
              <a:rPr lang="de-CH" sz="2000" b="1" dirty="0" err="1" smtClean="0">
                <a:solidFill>
                  <a:srgbClr val="009900"/>
                </a:solidFill>
              </a:rPr>
              <a:t>research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with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equipment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brought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along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and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with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colleagues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following</a:t>
            </a:r>
            <a:r>
              <a:rPr lang="de-CH" sz="2000" b="1" dirty="0" smtClean="0">
                <a:solidFill>
                  <a:srgbClr val="009900"/>
                </a:solidFill>
              </a:rPr>
              <a:t> </a:t>
            </a:r>
            <a:r>
              <a:rPr lang="de-CH" sz="2000" b="1" dirty="0" err="1" smtClean="0">
                <a:solidFill>
                  <a:srgbClr val="009900"/>
                </a:solidFill>
              </a:rPr>
              <a:t>from</a:t>
            </a:r>
            <a:r>
              <a:rPr lang="de-CH" sz="2000" b="1" dirty="0" smtClean="0">
                <a:solidFill>
                  <a:srgbClr val="009900"/>
                </a:solidFill>
              </a:rPr>
              <a:t> Erlangen </a:t>
            </a:r>
            <a:r>
              <a:rPr lang="de-CH" sz="2000" b="1" dirty="0" err="1" smtClean="0">
                <a:solidFill>
                  <a:srgbClr val="009900"/>
                </a:solidFill>
              </a:rPr>
              <a:t>and</a:t>
            </a:r>
            <a:r>
              <a:rPr lang="de-CH" sz="2000" b="1" dirty="0" smtClean="0">
                <a:solidFill>
                  <a:srgbClr val="009900"/>
                </a:solidFill>
              </a:rPr>
              <a:t> Mainz</a:t>
            </a:r>
          </a:p>
          <a:p>
            <a:pPr marL="342900" indent="-342900"/>
            <a:r>
              <a:rPr lang="de-CH" dirty="0" smtClean="0"/>
              <a:t>	</a:t>
            </a:r>
            <a:r>
              <a:rPr lang="de-CH" dirty="0" err="1" smtClean="0"/>
              <a:t>H.Appel</a:t>
            </a:r>
            <a:r>
              <a:rPr lang="de-CH" dirty="0" smtClean="0"/>
              <a:t>, </a:t>
            </a:r>
            <a:r>
              <a:rPr lang="de-CH" dirty="0" err="1" smtClean="0"/>
              <a:t>H.Behrens</a:t>
            </a:r>
            <a:r>
              <a:rPr lang="de-CH" dirty="0" smtClean="0"/>
              <a:t>, </a:t>
            </a:r>
            <a:r>
              <a:rPr lang="de-CH" dirty="0" err="1" smtClean="0"/>
              <a:t>Galster</a:t>
            </a:r>
            <a:r>
              <a:rPr lang="de-CH" dirty="0" smtClean="0"/>
              <a:t>, Hartwig,  </a:t>
            </a:r>
            <a:r>
              <a:rPr lang="de-CH" dirty="0" err="1" smtClean="0"/>
              <a:t>H.Müller</a:t>
            </a:r>
            <a:endParaRPr lang="de-CH" dirty="0" smtClean="0"/>
          </a:p>
        </p:txBody>
      </p:sp>
      <p:sp>
        <p:nvSpPr>
          <p:cNvPr id="9" name="Rectangle 8"/>
          <p:cNvSpPr/>
          <p:nvPr/>
        </p:nvSpPr>
        <p:spPr>
          <a:xfrm>
            <a:off x="683568" y="1412776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b="1" dirty="0" smtClean="0">
                <a:solidFill>
                  <a:srgbClr val="FF9900"/>
                </a:solidFill>
              </a:rPr>
              <a:t>Start </a:t>
            </a:r>
            <a:r>
              <a:rPr lang="de-CH" sz="2800" b="1" dirty="0" err="1" smtClean="0">
                <a:solidFill>
                  <a:srgbClr val="FF9900"/>
                </a:solidFill>
              </a:rPr>
              <a:t>with</a:t>
            </a:r>
            <a:r>
              <a:rPr lang="de-CH" sz="2800" b="1" dirty="0" smtClean="0">
                <a:solidFill>
                  <a:srgbClr val="FF9900"/>
                </a:solidFill>
              </a:rPr>
              <a:t>  </a:t>
            </a:r>
            <a:r>
              <a:rPr lang="de-CH" sz="2800" b="1" dirty="0" err="1" smtClean="0">
                <a:solidFill>
                  <a:srgbClr val="FF9900"/>
                </a:solidFill>
              </a:rPr>
              <a:t>Nuclear</a:t>
            </a:r>
            <a:r>
              <a:rPr lang="de-CH" sz="2800" b="1" dirty="0" smtClean="0">
                <a:solidFill>
                  <a:srgbClr val="FF9900"/>
                </a:solidFill>
              </a:rPr>
              <a:t> </a:t>
            </a:r>
            <a:r>
              <a:rPr lang="de-CH" sz="2800" b="1" dirty="0" err="1" smtClean="0">
                <a:solidFill>
                  <a:srgbClr val="FF9900"/>
                </a:solidFill>
              </a:rPr>
              <a:t>physics</a:t>
            </a:r>
            <a:endParaRPr lang="en-US" sz="2800" b="1" dirty="0">
              <a:solidFill>
                <a:srgbClr val="FF9900"/>
              </a:solidFill>
            </a:endParaRPr>
          </a:p>
        </p:txBody>
      </p:sp>
      <p:pic>
        <p:nvPicPr>
          <p:cNvPr id="97281" name="Picture 1" descr="C:\MzDocuments\Photos\Karlsruhe\App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84784"/>
            <a:ext cx="1368152" cy="1856964"/>
          </a:xfrm>
          <a:prstGeom prst="rect">
            <a:avLst/>
          </a:prstGeom>
          <a:noFill/>
        </p:spPr>
      </p:pic>
      <p:pic>
        <p:nvPicPr>
          <p:cNvPr id="97282" name="Picture 2" descr="C:\MzDocuments\Photos\Karlsruhe\Behre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7112" y="1484784"/>
            <a:ext cx="1598252" cy="1728192"/>
          </a:xfrm>
          <a:prstGeom prst="rect">
            <a:avLst/>
          </a:prstGeom>
          <a:noFill/>
        </p:spPr>
      </p:pic>
      <p:pic>
        <p:nvPicPr>
          <p:cNvPr id="98305" name="Picture 1" descr="C:\MzDocuments\Photos\Karlsruhe\ParityExperimentHS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861048"/>
            <a:ext cx="3882610" cy="193345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67544" y="3429000"/>
            <a:ext cx="5688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 err="1" smtClean="0">
                <a:solidFill>
                  <a:srgbClr val="0070C0"/>
                </a:solidFill>
              </a:rPr>
              <a:t>Parity</a:t>
            </a:r>
            <a:r>
              <a:rPr lang="de-CH" sz="2000" b="1" dirty="0" smtClean="0">
                <a:solidFill>
                  <a:srgbClr val="0070C0"/>
                </a:solidFill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</a:rPr>
              <a:t>violation</a:t>
            </a:r>
            <a:r>
              <a:rPr lang="de-CH" sz="2000" b="1" dirty="0" smtClean="0">
                <a:solidFill>
                  <a:srgbClr val="0070C0"/>
                </a:solidFill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</a:rPr>
              <a:t>experiment</a:t>
            </a:r>
            <a:r>
              <a:rPr lang="de-CH" sz="2000" b="1" dirty="0" smtClean="0">
                <a:solidFill>
                  <a:srgbClr val="0070C0"/>
                </a:solidFill>
              </a:rPr>
              <a:t> 1957 (</a:t>
            </a:r>
            <a:r>
              <a:rPr lang="de-CH" sz="2000" b="1" dirty="0" err="1" smtClean="0">
                <a:solidFill>
                  <a:srgbClr val="0070C0"/>
                </a:solidFill>
              </a:rPr>
              <a:t>Cambridge,UK</a:t>
            </a:r>
            <a:r>
              <a:rPr lang="de-CH" sz="2000" b="1" dirty="0" smtClean="0">
                <a:solidFill>
                  <a:srgbClr val="0070C0"/>
                </a:solidFill>
              </a:rPr>
              <a:t>)</a:t>
            </a:r>
          </a:p>
          <a:p>
            <a:r>
              <a:rPr lang="de-CH" sz="2000" b="1" dirty="0" smtClean="0">
                <a:solidFill>
                  <a:srgbClr val="0070C0"/>
                </a:solidFill>
              </a:rPr>
              <a:t>  </a:t>
            </a:r>
            <a:r>
              <a:rPr lang="el-GR" sz="2000" b="1" dirty="0" smtClean="0">
                <a:solidFill>
                  <a:srgbClr val="0070C0"/>
                </a:solidFill>
              </a:rPr>
              <a:t>β</a:t>
            </a:r>
            <a:r>
              <a:rPr lang="de-CH" sz="2000" b="1" dirty="0" smtClean="0">
                <a:solidFill>
                  <a:srgbClr val="0070C0"/>
                </a:solidFill>
              </a:rPr>
              <a:t> - </a:t>
            </a:r>
            <a:r>
              <a:rPr lang="el-GR" sz="2000" b="1" dirty="0" smtClean="0">
                <a:solidFill>
                  <a:srgbClr val="0070C0"/>
                </a:solidFill>
              </a:rPr>
              <a:t>γ</a:t>
            </a:r>
            <a:r>
              <a:rPr lang="de-CH" sz="2000" b="1" dirty="0" smtClean="0">
                <a:solidFill>
                  <a:srgbClr val="0070C0"/>
                </a:solidFill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</a:rPr>
              <a:t>circular</a:t>
            </a:r>
            <a:r>
              <a:rPr lang="de-CH" sz="2000" b="1" dirty="0" smtClean="0">
                <a:solidFill>
                  <a:srgbClr val="0070C0"/>
                </a:solidFill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</a:rPr>
              <a:t>porlarisation</a:t>
            </a:r>
            <a:r>
              <a:rPr lang="de-CH" sz="2000" b="1" dirty="0" smtClean="0">
                <a:solidFill>
                  <a:srgbClr val="0070C0"/>
                </a:solidFill>
              </a:rPr>
              <a:t> </a:t>
            </a:r>
            <a:r>
              <a:rPr lang="de-CH" sz="2000" b="1" dirty="0" err="1" smtClean="0">
                <a:solidFill>
                  <a:srgbClr val="0070C0"/>
                </a:solidFill>
              </a:rPr>
              <a:t>corelation</a:t>
            </a:r>
            <a:endParaRPr lang="de-CH" sz="2000" b="1" dirty="0" smtClean="0">
              <a:solidFill>
                <a:srgbClr val="0070C0"/>
              </a:solidFill>
            </a:endParaRPr>
          </a:p>
          <a:p>
            <a:r>
              <a:rPr lang="de-CH" sz="2000" b="1" dirty="0" err="1" smtClean="0"/>
              <a:t>Thought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impossible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by</a:t>
            </a:r>
            <a:r>
              <a:rPr lang="de-CH" sz="2000" b="1" dirty="0" smtClean="0"/>
              <a:t> Lee </a:t>
            </a:r>
            <a:r>
              <a:rPr lang="de-CH" sz="2000" b="1" dirty="0" err="1" smtClean="0"/>
              <a:t>and</a:t>
            </a:r>
            <a:r>
              <a:rPr lang="de-CH" sz="2000" b="1" dirty="0" smtClean="0"/>
              <a:t> Yang</a:t>
            </a:r>
          </a:p>
          <a:p>
            <a:r>
              <a:rPr lang="el-GR" sz="2000" dirty="0" smtClean="0"/>
              <a:t> γ</a:t>
            </a:r>
            <a:r>
              <a:rPr lang="de-CH" sz="2000" dirty="0" smtClean="0"/>
              <a:t> </a:t>
            </a:r>
            <a:r>
              <a:rPr lang="de-CH" sz="2000" dirty="0" err="1" smtClean="0"/>
              <a:t>circular</a:t>
            </a:r>
            <a:r>
              <a:rPr lang="de-CH" sz="2000" dirty="0" smtClean="0"/>
              <a:t> </a:t>
            </a:r>
            <a:r>
              <a:rPr lang="de-CH" sz="2000" dirty="0" err="1" smtClean="0"/>
              <a:t>polarisation</a:t>
            </a:r>
            <a:r>
              <a:rPr lang="de-CH" sz="2000" dirty="0" smtClean="0"/>
              <a:t> </a:t>
            </a:r>
            <a:r>
              <a:rPr lang="de-CH" sz="2000" dirty="0" err="1" smtClean="0"/>
              <a:t>scattering</a:t>
            </a:r>
            <a:r>
              <a:rPr lang="de-CH" sz="2000" dirty="0" smtClean="0"/>
              <a:t> </a:t>
            </a:r>
            <a:r>
              <a:rPr lang="de-CH" sz="2000" dirty="0" err="1" smtClean="0"/>
              <a:t>from</a:t>
            </a:r>
            <a:r>
              <a:rPr lang="de-CH" sz="2000" dirty="0" smtClean="0"/>
              <a:t> </a:t>
            </a:r>
            <a:br>
              <a:rPr lang="de-CH" sz="2000" dirty="0" smtClean="0"/>
            </a:br>
            <a:r>
              <a:rPr lang="de-CH" sz="2000" dirty="0" smtClean="0"/>
              <a:t> </a:t>
            </a:r>
            <a:r>
              <a:rPr lang="de-CH" sz="2000" dirty="0" err="1" smtClean="0"/>
              <a:t>magnetised</a:t>
            </a:r>
            <a:r>
              <a:rPr lang="de-CH" sz="2000" dirty="0" smtClean="0"/>
              <a:t> </a:t>
            </a:r>
            <a:r>
              <a:rPr lang="de-CH" sz="2000" dirty="0" err="1" smtClean="0"/>
              <a:t>iron</a:t>
            </a:r>
            <a:endParaRPr lang="de-CH" sz="2000" dirty="0" smtClean="0"/>
          </a:p>
          <a:p>
            <a:endParaRPr lang="de-CH" sz="2000" b="1" dirty="0" smtClean="0"/>
          </a:p>
          <a:p>
            <a:r>
              <a:rPr lang="de-CH" sz="2000" b="1" dirty="0" err="1" smtClean="0">
                <a:solidFill>
                  <a:srgbClr val="00B050"/>
                </a:solidFill>
              </a:rPr>
              <a:t>Exploited</a:t>
            </a:r>
            <a:r>
              <a:rPr lang="de-CH" sz="2000" b="1" dirty="0" smtClean="0">
                <a:solidFill>
                  <a:srgbClr val="00B050"/>
                </a:solidFill>
              </a:rPr>
              <a:t> in </a:t>
            </a:r>
            <a:r>
              <a:rPr lang="de-CH" sz="2000" b="1" dirty="0" err="1" smtClean="0">
                <a:solidFill>
                  <a:srgbClr val="00B050"/>
                </a:solidFill>
              </a:rPr>
              <a:t>many</a:t>
            </a:r>
            <a:r>
              <a:rPr lang="de-CH" sz="2000" b="1" dirty="0" smtClean="0">
                <a:solidFill>
                  <a:srgbClr val="00B050"/>
                </a:solidFill>
              </a:rPr>
              <a:t> </a:t>
            </a:r>
            <a:r>
              <a:rPr lang="de-CH" sz="2000" b="1" dirty="0" err="1" smtClean="0">
                <a:solidFill>
                  <a:srgbClr val="00B050"/>
                </a:solidFill>
              </a:rPr>
              <a:t>ways</a:t>
            </a:r>
            <a:r>
              <a:rPr lang="de-CH" sz="2000" b="1" dirty="0" smtClean="0">
                <a:solidFill>
                  <a:srgbClr val="00B050"/>
                </a:solidFill>
              </a:rPr>
              <a:t> (</a:t>
            </a:r>
            <a:r>
              <a:rPr lang="de-CH" sz="2000" b="1" dirty="0" err="1" smtClean="0">
                <a:solidFill>
                  <a:srgbClr val="00B050"/>
                </a:solidFill>
              </a:rPr>
              <a:t>many</a:t>
            </a:r>
            <a:r>
              <a:rPr lang="de-CH" sz="2000" b="1" dirty="0" smtClean="0">
                <a:solidFill>
                  <a:srgbClr val="00B050"/>
                </a:solidFill>
              </a:rPr>
              <a:t> </a:t>
            </a:r>
            <a:r>
              <a:rPr lang="de-CH" sz="2000" b="1" dirty="0" err="1" smtClean="0">
                <a:solidFill>
                  <a:srgbClr val="00B050"/>
                </a:solidFill>
              </a:rPr>
              <a:t>thesis</a:t>
            </a:r>
            <a:r>
              <a:rPr lang="de-CH" sz="2000" b="1" dirty="0" smtClean="0">
                <a:solidFill>
                  <a:srgbClr val="00B050"/>
                </a:solidFill>
              </a:rPr>
              <a:t>):</a:t>
            </a:r>
          </a:p>
          <a:p>
            <a:r>
              <a:rPr lang="de-CH" sz="2000" b="1" dirty="0" smtClean="0"/>
              <a:t>e.g. </a:t>
            </a:r>
            <a:r>
              <a:rPr lang="de-CH" sz="2000" b="1" dirty="0" err="1" smtClean="0"/>
              <a:t>nuclear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spectroscopy</a:t>
            </a:r>
            <a:r>
              <a:rPr lang="de-CH" sz="2000" b="1" dirty="0" smtClean="0"/>
              <a:t> </a:t>
            </a:r>
            <a:br>
              <a:rPr lang="de-CH" sz="2000" b="1" dirty="0" smtClean="0"/>
            </a:br>
            <a:r>
              <a:rPr lang="de-CH" sz="2000" b="1" dirty="0" err="1" smtClean="0"/>
              <a:t>matrix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elements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of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beta</a:t>
            </a:r>
            <a:r>
              <a:rPr lang="de-CH" sz="2000" b="1" dirty="0" smtClean="0"/>
              <a:t> </a:t>
            </a:r>
            <a:r>
              <a:rPr lang="de-CH" sz="2000" b="1" dirty="0" err="1" smtClean="0"/>
              <a:t>transitions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11221</TotalTime>
  <Words>1588</Words>
  <Application>Microsoft Office PowerPoint</Application>
  <PresentationFormat>On-screen Show (4:3)</PresentationFormat>
  <Paragraphs>337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Von den  Atomkernen  in den Mikro- und Makrokosmos</vt:lpstr>
      <vt:lpstr>Slide 2</vt:lpstr>
      <vt:lpstr>Looking back 50 years I am deeply impressed by the incredible development of  Nuclear and Particle Physics (experimental and theoretical) at Karlsruhe</vt:lpstr>
      <vt:lpstr>New beginning of physics with (big) bang</vt:lpstr>
      <vt:lpstr>Reasons for Unification of two Institutes</vt:lpstr>
      <vt:lpstr>First tasks at University in 1960 ff</vt:lpstr>
      <vt:lpstr>Institut Theoretische Kernphysik  establised at University</vt:lpstr>
      <vt:lpstr>Slide 8</vt:lpstr>
      <vt:lpstr>1. Phase of IEKP (unified)</vt:lpstr>
      <vt:lpstr>Circular polarisation of Internal Bremsstrahlung</vt:lpstr>
      <vt:lpstr>Other activities in nuclear physics</vt:lpstr>
      <vt:lpstr>Slide 12</vt:lpstr>
      <vt:lpstr>Slide 13</vt:lpstr>
      <vt:lpstr> Transition to Elementary particle physics</vt:lpstr>
      <vt:lpstr>Invention of Hadron-Calorimeter 1967  Sampling Total Absorption Counter     name „STAC“ not popular  J.Engler, K.Runge, H.Müller et al</vt:lpstr>
      <vt:lpstr>Slide 16</vt:lpstr>
      <vt:lpstr>High energy Proton accelerator at KA?</vt:lpstr>
      <vt:lpstr>Slide 18</vt:lpstr>
      <vt:lpstr>Technological developments</vt:lpstr>
      <vt:lpstr>Slide 20</vt:lpstr>
      <vt:lpstr>Slide 21</vt:lpstr>
      <vt:lpstr>2. Phase  IEKP</vt:lpstr>
      <vt:lpstr>Slide 23</vt:lpstr>
      <vt:lpstr>‚Great Unification‘  2009 concerns: </vt:lpstr>
      <vt:lpstr>Slide 25</vt:lpstr>
      <vt:lpstr>Slide 26</vt:lpstr>
      <vt:lpstr>KCETA has not only impressive past, but also bright future</vt:lpstr>
      <vt:lpstr>KATRIN</vt:lpstr>
      <vt:lpstr>CMS at LHC CERN</vt:lpstr>
      <vt:lpstr>CMS at LHC</vt:lpstr>
      <vt:lpstr>Slide 31</vt:lpstr>
      <vt:lpstr>Worldwide LHC Computing Grid successor of World Wide Web</vt:lpstr>
      <vt:lpstr>Slide 33</vt:lpstr>
      <vt:lpstr>Cosmics rays from Kaskade to Auger</vt:lpstr>
      <vt:lpstr>Pierre Auger - Observatorium</vt:lpstr>
      <vt:lpstr>Cosmic ray energy spectrum</vt:lpstr>
      <vt:lpstr>Suche nach dunkler Materie</vt:lpstr>
      <vt:lpstr>AMS Antimatter Spectroscopy</vt:lpstr>
      <vt:lpstr>Conclusions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schopper</dc:creator>
  <cp:lastModifiedBy>schopper</cp:lastModifiedBy>
  <cp:revision>169</cp:revision>
  <dcterms:created xsi:type="dcterms:W3CDTF">2010-10-25T14:19:09Z</dcterms:created>
  <dcterms:modified xsi:type="dcterms:W3CDTF">2010-12-12T17:43:00Z</dcterms:modified>
</cp:coreProperties>
</file>