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g" ContentType="vide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8.xml" ContentType="application/vnd.openxmlformats-officedocument.presentationml.notesSlide+xml"/>
  <Override PartName="/ppt/embeddings/oleObject8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1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4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15.bin" ContentType="application/vnd.openxmlformats-officedocument.oleObject"/>
  <Override PartName="/ppt/notesSlides/notesSlide19.xml" ContentType="application/vnd.openxmlformats-officedocument.presentationml.notesSlide+xml"/>
  <Override PartName="/ppt/embeddings/oleObject16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24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25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26.xml" ContentType="application/vnd.openxmlformats-officedocument.presentationml.notesSlide+xml"/>
  <Override PartName="/ppt/embeddings/oleObject26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826" r:id="rId2"/>
    <p:sldId id="722" r:id="rId3"/>
    <p:sldId id="759" r:id="rId4"/>
    <p:sldId id="726" r:id="rId5"/>
    <p:sldId id="699" r:id="rId6"/>
    <p:sldId id="807" r:id="rId7"/>
    <p:sldId id="600" r:id="rId8"/>
    <p:sldId id="835" r:id="rId9"/>
    <p:sldId id="836" r:id="rId10"/>
    <p:sldId id="602" r:id="rId11"/>
    <p:sldId id="692" r:id="rId12"/>
    <p:sldId id="751" r:id="rId13"/>
    <p:sldId id="762" r:id="rId14"/>
    <p:sldId id="790" r:id="rId15"/>
    <p:sldId id="763" r:id="rId16"/>
    <p:sldId id="806" r:id="rId17"/>
    <p:sldId id="814" r:id="rId18"/>
    <p:sldId id="833" r:id="rId19"/>
    <p:sldId id="834" r:id="rId20"/>
    <p:sldId id="729" r:id="rId21"/>
    <p:sldId id="838" r:id="rId22"/>
    <p:sldId id="851" r:id="rId23"/>
    <p:sldId id="840" r:id="rId24"/>
    <p:sldId id="852" r:id="rId25"/>
    <p:sldId id="853" r:id="rId26"/>
    <p:sldId id="854" r:id="rId27"/>
    <p:sldId id="855" r:id="rId28"/>
    <p:sldId id="856" r:id="rId29"/>
    <p:sldId id="857" r:id="rId30"/>
    <p:sldId id="774" r:id="rId31"/>
    <p:sldId id="858" r:id="rId32"/>
    <p:sldId id="859" r:id="rId33"/>
    <p:sldId id="860" r:id="rId34"/>
    <p:sldId id="861" r:id="rId35"/>
    <p:sldId id="862" r:id="rId36"/>
    <p:sldId id="863" r:id="rId37"/>
    <p:sldId id="864" r:id="rId38"/>
    <p:sldId id="865" r:id="rId39"/>
    <p:sldId id="866" r:id="rId40"/>
    <p:sldId id="867" r:id="rId41"/>
    <p:sldId id="868" r:id="rId42"/>
    <p:sldId id="869" r:id="rId43"/>
    <p:sldId id="870" r:id="rId44"/>
    <p:sldId id="871" r:id="rId45"/>
    <p:sldId id="872" r:id="rId46"/>
    <p:sldId id="873" r:id="rId47"/>
    <p:sldId id="874" r:id="rId48"/>
    <p:sldId id="875" r:id="rId49"/>
    <p:sldId id="876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969696"/>
    <a:srgbClr val="C0C0C0"/>
    <a:srgbClr val="EAEAEA"/>
    <a:srgbClr val="B2B2B2"/>
    <a:srgbClr val="DDDDDD"/>
    <a:srgbClr val="FF0000"/>
    <a:srgbClr val="E6F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6" d="100"/>
          <a:sy n="136" d="100"/>
        </p:scale>
        <p:origin x="-1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wmf"/><Relationship Id="rId3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Relationship Id="rId2" Type="http://schemas.openxmlformats.org/officeDocument/2006/relationships/image" Target="../media/image47.wmf"/><Relationship Id="rId3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Relationship Id="rId2" Type="http://schemas.openxmlformats.org/officeDocument/2006/relationships/image" Target="../media/image5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Relationship Id="rId2" Type="http://schemas.openxmlformats.org/officeDocument/2006/relationships/image" Target="../media/image5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Relationship Id="rId2" Type="http://schemas.openxmlformats.org/officeDocument/2006/relationships/image" Target="../media/image6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4" Type="http://schemas.openxmlformats.org/officeDocument/2006/relationships/image" Target="../media/image69.wmf"/><Relationship Id="rId1" Type="http://schemas.openxmlformats.org/officeDocument/2006/relationships/image" Target="../media/image66.wmf"/><Relationship Id="rId2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Relationship Id="rId3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0.wmf"/><Relationship Id="rId3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9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9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09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9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66560B9-FC65-A340-AE26-85ED79F4D76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001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EE6158-6848-7B42-A909-82E2D8A4C8A5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B80135-D9E6-AB45-B1C1-C3D227C3989B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72A4A6-9AF5-9548-A8B2-D752B2C80E8E}" type="slidenum">
              <a:rPr lang="en-US"/>
              <a:pPr eaLnBrk="1" hangingPunct="1"/>
              <a:t>11</a:t>
            </a:fld>
            <a:endParaRPr lang="en-US"/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33B61A-9903-3E44-98DC-9D2A9C41D73C}" type="slidenum">
              <a:rPr lang="en-US"/>
              <a:pPr eaLnBrk="1" hangingPunct="1"/>
              <a:t>12</a:t>
            </a:fld>
            <a:endParaRPr lang="en-US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EBA75-907F-A34B-BB3C-F2387CC17EC6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4C3879-B12F-8441-A223-2E6C4FC6C342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E11049-2AA4-FD4F-B50A-7D6290B82789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00E7A6-1EBA-2C4B-B0AE-D5016AA55D6F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ABB53C-639F-0E4B-B7B2-331B4FA2699B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536B8F-0B4C-3A44-B6BA-571BF3EAE540}" type="slidenum">
              <a:rPr lang="en-US"/>
              <a:pPr eaLnBrk="1" hangingPunct="1"/>
              <a:t>22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BD2844-0A7B-4243-A23E-C1DCC5DB6B5B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B60693-0CAC-BE40-B372-644D760EA238}" type="slidenum">
              <a:rPr lang="en-US"/>
              <a:pPr eaLnBrk="1" hangingPunct="1"/>
              <a:t>2</a:t>
            </a:fld>
            <a:endParaRPr lang="en-US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0C87EB-E825-2B45-A848-D667B8EEC517}" type="slidenum">
              <a:rPr lang="en-US"/>
              <a:pPr eaLnBrk="1" hangingPunct="1"/>
              <a:t>29</a:t>
            </a:fld>
            <a:endParaRPr lang="en-US"/>
          </a:p>
        </p:txBody>
      </p:sp>
      <p:sp>
        <p:nvSpPr>
          <p:cNvPr id="7270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9850" y="914400"/>
            <a:ext cx="4178300" cy="3133725"/>
          </a:xfrm>
          <a:solidFill>
            <a:srgbClr val="FFFFFF"/>
          </a:solidFill>
          <a:ln/>
        </p:spPr>
      </p:sp>
      <p:sp>
        <p:nvSpPr>
          <p:cNvPr id="7270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2025" cy="3478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89695" tIns="44845" rIns="89695" bIns="44845" anchor="ctr"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D33C1C-B5FB-7E40-A5FD-4F782CD005B0}" type="slidenum">
              <a:rPr lang="en-US"/>
              <a:pPr eaLnBrk="1" hangingPunct="1"/>
              <a:t>30</a:t>
            </a:fld>
            <a:endParaRPr lang="en-US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40321E-69CC-A24B-9679-93881BD4BC5C}" type="slidenum">
              <a:rPr lang="en-US"/>
              <a:pPr eaLnBrk="1" hangingPunct="1"/>
              <a:t>31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049622-E26C-2743-904B-9B6CA1C52ECC}" type="slidenum">
              <a:rPr lang="en-US"/>
              <a:pPr eaLnBrk="1" hangingPunct="1"/>
              <a:t>32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4439AA-65AE-8449-B442-59EFEB61F726}" type="slidenum">
              <a:rPr lang="en-US"/>
              <a:pPr eaLnBrk="1" hangingPunct="1"/>
              <a:t>40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9B9B4B-8A1E-954D-8139-85E890F9F683}" type="slidenum">
              <a:rPr lang="en-US"/>
              <a:pPr eaLnBrk="1" hangingPunct="1"/>
              <a:t>44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08D06B-95FA-8C4C-A996-1D92DBCADF13}" type="slidenum">
              <a:rPr lang="en-US"/>
              <a:pPr eaLnBrk="1" hangingPunct="1"/>
              <a:t>45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5827E3-2BA7-7843-BF0D-D8298887B4E3}" type="slidenum">
              <a:rPr lang="en-US"/>
              <a:pPr eaLnBrk="1" hangingPunct="1"/>
              <a:t>46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01424F-BAAB-5A43-83AD-C0614366A652}" type="slidenum">
              <a:rPr lang="en-US"/>
              <a:pPr eaLnBrk="1" hangingPunct="1"/>
              <a:t>47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7E06BB-4B9F-B24A-85B5-29B357A9EA22}" type="slidenum">
              <a:rPr lang="en-US"/>
              <a:pPr eaLnBrk="1" hangingPunct="1"/>
              <a:t>48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8714E2-F294-6746-976E-2856E7DAE83F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B4B678-377E-9A46-9D13-259FDA2722F3}" type="slidenum">
              <a:rPr lang="en-US"/>
              <a:pPr eaLnBrk="1" hangingPunct="1"/>
              <a:t>49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D44C45-D635-4A48-A689-38C42A173B5E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9F3C58-3992-1942-AAA7-CF58B478479E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5319DF-FBFE-D443-8FEB-599833E1D26B}" type="slidenum">
              <a:rPr lang="en-US"/>
              <a:pPr eaLnBrk="1" hangingPunct="1"/>
              <a:t>6</a:t>
            </a:fld>
            <a:endParaRPr lang="en-US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8F8F8F-DCBC-C644-9599-25A450035257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BA58D2-717F-AA40-A791-8C5A85DA7259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01E918-F41B-EB4B-A375-50A7AF323C06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F9289A-764C-5746-BC9B-A859C1D12CA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35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5204B-D2DE-DF41-B2B0-A99482FC240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28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5A8CD-B040-6F4E-B9E5-1F0809B6BAA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08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9EAAD3-3A89-014E-B105-138FED3B147E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1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30BDED-2A07-DA40-B561-A35302318D9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29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742B01-7211-CB4A-A8B3-AF8DCAB4164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8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B31FDB-C293-A24F-A2C6-085B7667F03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474AFF-18AA-FC41-AD88-706DEF8DF57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53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120FB1-135F-1845-8541-50CF74CFC22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5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AF4E9-2508-C641-98CE-19065973089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8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827E0-D56D-3744-BE53-053CDE84D2F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67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A15017-0FB1-3C49-BF1D-F417D19A1BCF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9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20.w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21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1.xml"/><Relationship Id="rId6" Type="http://schemas.openxmlformats.org/officeDocument/2006/relationships/oleObject" Target="../embeddings/oleObject12.bin"/><Relationship Id="rId7" Type="http://schemas.openxmlformats.org/officeDocument/2006/relationships/image" Target="../media/image22.w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23.wmf"/><Relationship Id="rId10" Type="http://schemas.openxmlformats.org/officeDocument/2006/relationships/image" Target="../media/image24.png"/><Relationship Id="rId1" Type="http://schemas.openxmlformats.org/officeDocument/2006/relationships/vmlDrawing" Target="../drawings/vmlDrawing6.vml"/><Relationship Id="rId2" Type="http://schemas.microsoft.com/office/2007/relationships/media" Target="../media/media1.m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1" Type="http://schemas.microsoft.com/office/2007/relationships/media" Target="file:///C:\Users\sth\Desktop\steen_hannestad\powerpoint\disp\part2_may25_left_1kbs.mpeg" TargetMode="External"/><Relationship Id="rId2" Type="http://schemas.openxmlformats.org/officeDocument/2006/relationships/video" Target="file:///C:\Users\sth\Desktop\steen_hannestad\powerpoint\disp\part2_may25_left_1kbs.mpe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2.png"/><Relationship Id="rId5" Type="http://schemas.openxmlformats.org/officeDocument/2006/relationships/oleObject" Target="../embeddings/oleObject14.bin"/><Relationship Id="rId6" Type="http://schemas.openxmlformats.org/officeDocument/2006/relationships/image" Target="../media/image31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34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38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46.w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47.wmf"/><Relationship Id="rId8" Type="http://schemas.openxmlformats.org/officeDocument/2006/relationships/oleObject" Target="../embeddings/oleObject19.bin"/><Relationship Id="rId9" Type="http://schemas.openxmlformats.org/officeDocument/2006/relationships/image" Target="../media/image48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oleObject" Target="../embeddings/oleObject4.bin"/><Relationship Id="rId7" Type="http://schemas.openxmlformats.org/officeDocument/2006/relationships/image" Target="../media/image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56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54.w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55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oleObject" Target="../embeddings/oleObject22.bin"/><Relationship Id="rId5" Type="http://schemas.openxmlformats.org/officeDocument/2006/relationships/image" Target="../media/image57.w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58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62.wmf"/><Relationship Id="rId6" Type="http://schemas.openxmlformats.org/officeDocument/2006/relationships/oleObject" Target="../embeddings/oleObject25.bin"/><Relationship Id="rId7" Type="http://schemas.openxmlformats.org/officeDocument/2006/relationships/image" Target="../media/image63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65.png"/><Relationship Id="rId5" Type="http://schemas.openxmlformats.org/officeDocument/2006/relationships/oleObject" Target="../embeddings/oleObject26.bin"/><Relationship Id="rId6" Type="http://schemas.openxmlformats.org/officeDocument/2006/relationships/image" Target="../media/image64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wmf"/><Relationship Id="rId12" Type="http://schemas.openxmlformats.org/officeDocument/2006/relationships/oleObject" Target="../embeddings/oleObject29.bin"/><Relationship Id="rId13" Type="http://schemas.openxmlformats.org/officeDocument/2006/relationships/image" Target="../media/image68.wmf"/><Relationship Id="rId14" Type="http://schemas.openxmlformats.org/officeDocument/2006/relationships/oleObject" Target="../embeddings/oleObject30.bin"/><Relationship Id="rId15" Type="http://schemas.openxmlformats.org/officeDocument/2006/relationships/image" Target="../media/image69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oleObject" Target="../embeddings/oleObject27.bin"/><Relationship Id="rId9" Type="http://schemas.openxmlformats.org/officeDocument/2006/relationships/image" Target="../media/image66.wmf"/><Relationship Id="rId10" Type="http://schemas.openxmlformats.org/officeDocument/2006/relationships/oleObject" Target="../embeddings/oleObject28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1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2.w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1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oleObject" Target="../embeddings/oleObject8.bin"/><Relationship Id="rId8" Type="http://schemas.openxmlformats.org/officeDocument/2006/relationships/image" Target="../media/image14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im3_po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-1981200"/>
            <a:ext cx="11506200" cy="1150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-627063" y="381000"/>
            <a:ext cx="10591801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419225" y="381000"/>
            <a:ext cx="62928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da-DK" sz="3200" b="1">
                <a:solidFill>
                  <a:srgbClr val="FFFFFF"/>
                </a:solidFill>
                <a:latin typeface="Helvetica" charset="0"/>
              </a:rPr>
              <a:t>NEUTRINOS IN </a:t>
            </a:r>
          </a:p>
          <a:p>
            <a:pPr algn="ctr"/>
            <a:r>
              <a:rPr lang="da-DK" sz="3200" b="1">
                <a:solidFill>
                  <a:srgbClr val="FFFFFF"/>
                </a:solidFill>
                <a:latin typeface="Helvetica" charset="0"/>
              </a:rPr>
              <a:t>COSMOLOGY AND IN THE LAB</a:t>
            </a:r>
            <a:endParaRPr lang="da-DK" sz="16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-457200" y="5486400"/>
            <a:ext cx="103632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646363" y="5715000"/>
            <a:ext cx="37417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da-DK" sz="2400">
                <a:solidFill>
                  <a:srgbClr val="FFFFFF"/>
                </a:solidFill>
                <a:latin typeface="Helvetica" charset="0"/>
              </a:rPr>
              <a:t>STEEN HANNESTAD </a:t>
            </a:r>
          </a:p>
          <a:p>
            <a:pPr algn="ctr"/>
            <a:r>
              <a:rPr lang="da-DK" sz="2400">
                <a:solidFill>
                  <a:srgbClr val="FFFFFF"/>
                </a:solidFill>
                <a:latin typeface="Helvetica" charset="0"/>
              </a:rPr>
              <a:t>KIT, 14 DECEMBER 2010</a:t>
            </a:r>
            <a:endParaRPr lang="da-DK" sz="2400">
              <a:solidFill>
                <a:srgbClr val="FFFFFF"/>
              </a:solidFill>
              <a:latin typeface="Palatino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3429000" y="2209800"/>
            <a:ext cx="266700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da-DK" sz="4800">
                <a:solidFill>
                  <a:schemeClr val="bg1"/>
                </a:solidFill>
                <a:latin typeface="Symbol" charset="0"/>
              </a:rPr>
              <a:t>n</a:t>
            </a:r>
            <a:r>
              <a:rPr lang="da-DK" sz="4800" baseline="-25000">
                <a:solidFill>
                  <a:schemeClr val="bg1"/>
                </a:solidFill>
                <a:latin typeface="Palatino" charset="0"/>
              </a:rPr>
              <a:t>e</a:t>
            </a:r>
            <a:r>
              <a:rPr lang="da-DK" sz="4800">
                <a:solidFill>
                  <a:schemeClr val="bg1"/>
                </a:solidFill>
                <a:latin typeface="Symbol" charset="0"/>
              </a:rPr>
              <a:t>        n</a:t>
            </a:r>
            <a:r>
              <a:rPr lang="da-DK" sz="4800" baseline="-25000">
                <a:solidFill>
                  <a:schemeClr val="bg1"/>
                </a:solidFill>
                <a:latin typeface="Symbol" charset="0"/>
              </a:rPr>
              <a:t>m</a:t>
            </a: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da-DK" sz="4800">
                <a:solidFill>
                  <a:schemeClr val="bg1"/>
                </a:solidFill>
                <a:latin typeface="Symbol" charset="0"/>
              </a:rPr>
              <a:t>      n</a:t>
            </a:r>
            <a:r>
              <a:rPr lang="da-DK" sz="4800" baseline="-25000">
                <a:solidFill>
                  <a:schemeClr val="bg1"/>
                </a:solidFill>
                <a:latin typeface="Symbol" charset="0"/>
              </a:rPr>
              <a:t>t</a:t>
            </a:r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 rot="3309554">
            <a:off x="3832225" y="3406775"/>
            <a:ext cx="669925" cy="409575"/>
          </a:xfrm>
          <a:prstGeom prst="leftRightArrow">
            <a:avLst>
              <a:gd name="adj1" fmla="val 50000"/>
              <a:gd name="adj2" fmla="val 32713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 rot="-3316275">
            <a:off x="4746625" y="3406775"/>
            <a:ext cx="669925" cy="409575"/>
          </a:xfrm>
          <a:prstGeom prst="leftRightArrow">
            <a:avLst>
              <a:gd name="adj1" fmla="val 50000"/>
              <a:gd name="adj2" fmla="val 3271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4191000" y="2743200"/>
            <a:ext cx="838200" cy="381000"/>
          </a:xfrm>
          <a:prstGeom prst="leftRightArrow">
            <a:avLst>
              <a:gd name="adj1" fmla="val 50000"/>
              <a:gd name="adj2" fmla="val 44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6324600" y="2819400"/>
            <a:ext cx="838200" cy="838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da-DK" sz="4800" baseline="-25000">
              <a:solidFill>
                <a:schemeClr val="bg1"/>
              </a:solidFill>
              <a:latin typeface="Palatino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2"/>
          <p:cNvSpPr txBox="1">
            <a:spLocks noChangeArrowheads="1"/>
          </p:cNvSpPr>
          <p:nvPr/>
        </p:nvSpPr>
        <p:spPr bwMode="auto">
          <a:xfrm>
            <a:off x="838200" y="228600"/>
            <a:ext cx="75961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400">
                <a:solidFill>
                  <a:schemeClr val="bg1"/>
                </a:solidFill>
                <a:latin typeface="Comic Sans MS" charset="0"/>
              </a:rPr>
              <a:t>THE ABSOLUTE VALUES OF NEUTRINO MASSES</a:t>
            </a:r>
          </a:p>
          <a:p>
            <a:r>
              <a:rPr lang="da-DK" sz="2400">
                <a:solidFill>
                  <a:schemeClr val="bg1"/>
                </a:solidFill>
                <a:latin typeface="Comic Sans MS" charset="0"/>
              </a:rPr>
              <a:t>FROM COSMOLOGY</a:t>
            </a:r>
          </a:p>
        </p:txBody>
      </p:sp>
      <p:sp>
        <p:nvSpPr>
          <p:cNvPr id="5126" name="Text Box 3"/>
          <p:cNvSpPr txBox="1">
            <a:spLocks noChangeArrowheads="1"/>
          </p:cNvSpPr>
          <p:nvPr/>
        </p:nvSpPr>
        <p:spPr bwMode="auto">
          <a:xfrm>
            <a:off x="974725" y="1384300"/>
            <a:ext cx="64595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000">
                <a:solidFill>
                  <a:schemeClr val="bg1"/>
                </a:solidFill>
                <a:latin typeface="Helvetica" charset="0"/>
              </a:rPr>
              <a:t>NEUTRINOS AFFECT STRUCTURE FORMATION</a:t>
            </a:r>
          </a:p>
          <a:p>
            <a:r>
              <a:rPr lang="da-DK" sz="2000">
                <a:solidFill>
                  <a:schemeClr val="bg1"/>
                </a:solidFill>
                <a:latin typeface="Helvetica" charset="0"/>
              </a:rPr>
              <a:t>BECAUSE THEY ARE A SOURCE OF DARK MATTER</a:t>
            </a:r>
          </a:p>
          <a:p>
            <a:r>
              <a:rPr lang="da-DK" sz="2000">
                <a:solidFill>
                  <a:schemeClr val="bg1"/>
                </a:solidFill>
                <a:latin typeface="Helvetica" charset="0"/>
              </a:rPr>
              <a:t>(</a:t>
            </a:r>
            <a:r>
              <a:rPr lang="da-DK" sz="2000" i="1">
                <a:solidFill>
                  <a:schemeClr val="bg1"/>
                </a:solidFill>
                <a:latin typeface="Helvetica" charset="0"/>
              </a:rPr>
              <a:t>n</a:t>
            </a:r>
            <a:r>
              <a:rPr lang="da-DK" sz="2000">
                <a:solidFill>
                  <a:schemeClr val="bg1"/>
                </a:solidFill>
                <a:latin typeface="Helvetica" charset="0"/>
              </a:rPr>
              <a:t> ~ 100 cm</a:t>
            </a:r>
            <a:r>
              <a:rPr lang="da-DK" sz="2000" baseline="30000">
                <a:solidFill>
                  <a:schemeClr val="bg1"/>
                </a:solidFill>
                <a:latin typeface="Helvetica" charset="0"/>
              </a:rPr>
              <a:t>-3</a:t>
            </a:r>
            <a:r>
              <a:rPr lang="da-DK" sz="2000">
                <a:solidFill>
                  <a:schemeClr val="bg1"/>
                </a:solidFill>
                <a:latin typeface="Helvetica" charset="0"/>
              </a:rPr>
              <a:t>)</a:t>
            </a:r>
          </a:p>
        </p:txBody>
      </p:sp>
      <p:sp>
        <p:nvSpPr>
          <p:cNvPr id="5127" name="Text Box 4"/>
          <p:cNvSpPr txBox="1">
            <a:spLocks noChangeArrowheads="1"/>
          </p:cNvSpPr>
          <p:nvPr/>
        </p:nvSpPr>
        <p:spPr bwMode="auto">
          <a:xfrm>
            <a:off x="990600" y="3962400"/>
            <a:ext cx="71469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000">
                <a:solidFill>
                  <a:schemeClr val="bg1"/>
                </a:solidFill>
                <a:latin typeface="Helvetica" charset="0"/>
              </a:rPr>
              <a:t>HOWEVER, eV NEUTRINOS ARE DIFFERENT FROM CDM </a:t>
            </a:r>
          </a:p>
          <a:p>
            <a:r>
              <a:rPr lang="da-DK" sz="2000">
                <a:solidFill>
                  <a:schemeClr val="bg1"/>
                </a:solidFill>
                <a:latin typeface="Helvetica" charset="0"/>
              </a:rPr>
              <a:t>BECAUSE THEY FREE STREAM</a:t>
            </a:r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2590800" y="4800600"/>
          <a:ext cx="2778125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4" imgW="977760" imgH="241200" progId="Equation.3">
                  <p:embed/>
                </p:oleObj>
              </mc:Choice>
              <mc:Fallback>
                <p:oleObj name="Equation" r:id="rId4" imgW="97776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00600"/>
                        <a:ext cx="2778125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 Box 6"/>
          <p:cNvSpPr txBox="1">
            <a:spLocks noChangeArrowheads="1"/>
          </p:cNvSpPr>
          <p:nvPr/>
        </p:nvSpPr>
        <p:spPr bwMode="auto">
          <a:xfrm>
            <a:off x="990600" y="5791200"/>
            <a:ext cx="7007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000">
                <a:solidFill>
                  <a:schemeClr val="bg1"/>
                </a:solidFill>
                <a:latin typeface="Helvetica" charset="0"/>
              </a:rPr>
              <a:t>SCALES SMALLER THAN </a:t>
            </a:r>
            <a:r>
              <a:rPr lang="da-DK" sz="2000" i="1">
                <a:solidFill>
                  <a:schemeClr val="bg1"/>
                </a:solidFill>
                <a:latin typeface="Helvetica" charset="0"/>
              </a:rPr>
              <a:t>d</a:t>
            </a:r>
            <a:r>
              <a:rPr lang="da-DK" sz="2000" baseline="-25000">
                <a:solidFill>
                  <a:schemeClr val="bg1"/>
                </a:solidFill>
                <a:latin typeface="Helvetica" charset="0"/>
              </a:rPr>
              <a:t>FS</a:t>
            </a:r>
            <a:r>
              <a:rPr lang="da-DK" sz="2000">
                <a:solidFill>
                  <a:schemeClr val="bg1"/>
                </a:solidFill>
                <a:latin typeface="Helvetica" charset="0"/>
              </a:rPr>
              <a:t> DAMPED AWAY, LEADS TO</a:t>
            </a:r>
          </a:p>
          <a:p>
            <a:r>
              <a:rPr lang="da-DK" sz="2000">
                <a:solidFill>
                  <a:schemeClr val="bg1"/>
                </a:solidFill>
                <a:latin typeface="Helvetica" charset="0"/>
              </a:rPr>
              <a:t>SUPPRESSION OF POWER ON SMALL SCALES</a:t>
            </a:r>
          </a:p>
        </p:txBody>
      </p:sp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1219200" y="2743200"/>
          <a:ext cx="20574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Equation" r:id="rId6" imgW="901440" imgH="431640" progId="Equation.3">
                  <p:embed/>
                </p:oleObj>
              </mc:Choice>
              <mc:Fallback>
                <p:oleObj name="Equation" r:id="rId6" imgW="901440" imgH="431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743200"/>
                        <a:ext cx="2057400" cy="98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3733800" y="3019425"/>
            <a:ext cx="931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000">
                <a:solidFill>
                  <a:schemeClr val="bg1"/>
                </a:solidFill>
                <a:latin typeface="Helvetica" charset="0"/>
              </a:rPr>
              <a:t>FROM</a:t>
            </a:r>
            <a:endParaRPr lang="en-US" sz="2000">
              <a:solidFill>
                <a:schemeClr val="bg1"/>
              </a:solidFill>
              <a:latin typeface="Helvetica" charset="0"/>
            </a:endParaRPr>
          </a:p>
        </p:txBody>
      </p:sp>
      <p:graphicFrame>
        <p:nvGraphicFramePr>
          <p:cNvPr id="5124" name="Object 9"/>
          <p:cNvGraphicFramePr>
            <a:graphicFrameLocks noChangeAspect="1"/>
          </p:cNvGraphicFramePr>
          <p:nvPr/>
        </p:nvGraphicFramePr>
        <p:xfrm>
          <a:off x="4953000" y="2667000"/>
          <a:ext cx="29273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Equation" r:id="rId8" imgW="1282680" imgH="469800" progId="Equation.3">
                  <p:embed/>
                </p:oleObj>
              </mc:Choice>
              <mc:Fallback>
                <p:oleObj name="Equation" r:id="rId8" imgW="1282680" imgH="469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667000"/>
                        <a:ext cx="292735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09600" y="300038"/>
            <a:ext cx="8194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>
                <a:solidFill>
                  <a:schemeClr val="bg1"/>
                </a:solidFill>
              </a:rPr>
              <a:t>N-BODY SIMULATIONS OF </a:t>
            </a:r>
            <a:r>
              <a:rPr lang="da-DK" sz="2400">
                <a:solidFill>
                  <a:schemeClr val="bg1"/>
                </a:solidFill>
                <a:latin typeface="Symbol" charset="0"/>
              </a:rPr>
              <a:t>L</a:t>
            </a:r>
            <a:r>
              <a:rPr lang="da-DK" sz="2400">
                <a:solidFill>
                  <a:schemeClr val="bg1"/>
                </a:solidFill>
              </a:rPr>
              <a:t>CDM WITH AND WITHOUT </a:t>
            </a:r>
          </a:p>
          <a:p>
            <a:pPr eaLnBrk="1" hangingPunct="1"/>
            <a:r>
              <a:rPr lang="da-DK" sz="2400">
                <a:solidFill>
                  <a:schemeClr val="bg1"/>
                </a:solidFill>
              </a:rPr>
              <a:t>NEUTRINO MASS (768 Mpc</a:t>
            </a:r>
            <a:r>
              <a:rPr lang="da-DK" sz="2400" baseline="30000">
                <a:solidFill>
                  <a:schemeClr val="bg1"/>
                </a:solidFill>
              </a:rPr>
              <a:t>3</a:t>
            </a:r>
            <a:r>
              <a:rPr lang="da-DK" sz="2400">
                <a:solidFill>
                  <a:schemeClr val="bg1"/>
                </a:solidFill>
              </a:rPr>
              <a:t>) – GADGET 2</a:t>
            </a: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6146" name="Object 9"/>
          <p:cNvGraphicFramePr>
            <a:graphicFrameLocks noChangeAspect="1"/>
          </p:cNvGraphicFramePr>
          <p:nvPr/>
        </p:nvGraphicFramePr>
        <p:xfrm>
          <a:off x="5257800" y="5562600"/>
          <a:ext cx="19812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6" imgW="952200" imgH="253800" progId="Equation.3">
                  <p:embed/>
                </p:oleObj>
              </mc:Choice>
              <mc:Fallback>
                <p:oleObj name="Equation" r:id="rId6" imgW="952200" imgH="253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562600"/>
                        <a:ext cx="1981200" cy="52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10"/>
          <p:cNvGraphicFramePr>
            <a:graphicFrameLocks noChangeAspect="1"/>
          </p:cNvGraphicFramePr>
          <p:nvPr/>
        </p:nvGraphicFramePr>
        <p:xfrm>
          <a:off x="2286000" y="5562600"/>
          <a:ext cx="12954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8" imgW="622080" imgH="253800" progId="Equation.3">
                  <p:embed/>
                </p:oleObj>
              </mc:Choice>
              <mc:Fallback>
                <p:oleObj name="Equation" r:id="rId8" imgW="622080" imgH="2538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562600"/>
                        <a:ext cx="1295400" cy="52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11"/>
          <p:cNvSpPr txBox="1">
            <a:spLocks noChangeArrowheads="1"/>
          </p:cNvSpPr>
          <p:nvPr/>
        </p:nvSpPr>
        <p:spPr bwMode="auto">
          <a:xfrm>
            <a:off x="441325" y="6284913"/>
            <a:ext cx="3714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T Haugboelle, University of Aarhus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150" name="Line 12"/>
          <p:cNvSpPr>
            <a:spLocks noChangeShapeType="1"/>
          </p:cNvSpPr>
          <p:nvPr/>
        </p:nvSpPr>
        <p:spPr bwMode="auto">
          <a:xfrm flipV="1">
            <a:off x="1219200" y="2819400"/>
            <a:ext cx="0" cy="2057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1" name="Text Box 13"/>
          <p:cNvSpPr txBox="1">
            <a:spLocks noChangeArrowheads="1"/>
          </p:cNvSpPr>
          <p:nvPr/>
        </p:nvSpPr>
        <p:spPr bwMode="auto">
          <a:xfrm>
            <a:off x="457200" y="3048000"/>
            <a:ext cx="615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256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Mpc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nu3lcdm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5400" y="1828800"/>
            <a:ext cx="6979332" cy="3489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57200" y="2895600"/>
            <a:ext cx="8321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3600" b="1">
                <a:solidFill>
                  <a:srgbClr val="E6F61A"/>
                </a:solidFill>
                <a:latin typeface="Comic Sans MS" charset="0"/>
              </a:rPr>
              <a:t>AVAILABLE COSMOLOGICAL DATA</a:t>
            </a:r>
            <a:endParaRPr lang="en-US" sz="3600" b="1">
              <a:solidFill>
                <a:srgbClr val="E6F61A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"/>
            <a:ext cx="5562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209800" y="5791200"/>
            <a:ext cx="426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>
                <a:solidFill>
                  <a:schemeClr val="bg1"/>
                </a:solidFill>
              </a:rPr>
              <a:t>WMAP TEMPERATURE MAP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84280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3200">
                <a:solidFill>
                  <a:schemeClr val="bg1"/>
                </a:solidFill>
              </a:rPr>
              <a:t>THE COSMIC MICROWAVE BACKGROUND</a:t>
            </a:r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682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>
                <a:solidFill>
                  <a:schemeClr val="bg1"/>
                </a:solidFill>
              </a:rPr>
              <a:t>WMAP-7 TEMPERATURE POWER SPECTRUM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431925" y="6056313"/>
            <a:ext cx="377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LARSON ET AL, ARXIV 1001.4635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4580" name="Picture 6" descr="fi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2390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00-4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32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600200" y="609600"/>
            <a:ext cx="6038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800">
                <a:solidFill>
                  <a:schemeClr val="bg1"/>
                </a:solidFill>
              </a:rPr>
              <a:t>SDSS SURVEY (1,000,000 galaxies)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676400" y="0"/>
            <a:ext cx="56276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3200" u="sng">
                <a:solidFill>
                  <a:schemeClr val="bg1"/>
                </a:solidFill>
              </a:rPr>
              <a:t>LARGE SCALE STRUCTURE</a:t>
            </a:r>
            <a:endParaRPr lang="en-US" sz="3200" u="sng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dFzc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990600" y="381000"/>
            <a:ext cx="6983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000">
                <a:solidFill>
                  <a:schemeClr val="bg1"/>
                </a:solidFill>
              </a:rPr>
              <a:t>LARGE SCALE STRUCTURE SURVEYS  - 2dF AND SDSS</a:t>
            </a:r>
            <a:endParaRPr 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rt2_may25_left_1kbs.mpe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1524000"/>
            <a:ext cx="26066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>
                <a:solidFill>
                  <a:schemeClr val="bg1"/>
                </a:solidFill>
              </a:rPr>
              <a:t>SDSS DR-7</a:t>
            </a:r>
          </a:p>
          <a:p>
            <a:pPr eaLnBrk="1" hangingPunct="1"/>
            <a:r>
              <a:rPr lang="da-DK" sz="2400">
                <a:solidFill>
                  <a:schemeClr val="bg1"/>
                </a:solidFill>
              </a:rPr>
              <a:t>LRG SPECTRUM</a:t>
            </a:r>
          </a:p>
          <a:p>
            <a:pPr eaLnBrk="1" hangingPunct="1"/>
            <a:r>
              <a:rPr lang="da-DK" sz="2400">
                <a:solidFill>
                  <a:schemeClr val="bg1"/>
                </a:solidFill>
              </a:rPr>
              <a:t>(Reid et al ’09)</a:t>
            </a:r>
          </a:p>
          <a:p>
            <a:pPr eaLnBrk="1" hangingPunct="1"/>
            <a:endParaRPr lang="da-DK" sz="2400">
              <a:solidFill>
                <a:schemeClr val="bg1"/>
              </a:solidFill>
            </a:endParaRPr>
          </a:p>
        </p:txBody>
      </p:sp>
      <p:pic>
        <p:nvPicPr>
          <p:cNvPr id="28675" name="Picture 3" descr="cern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0"/>
            <a:ext cx="5918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ttfig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6483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299325" y="3603625"/>
            <a:ext cx="1446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000" i="1">
                <a:solidFill>
                  <a:srgbClr val="FF0000"/>
                </a:solidFill>
                <a:latin typeface="SymbolPS" charset="0"/>
              </a:rPr>
              <a:t>S</a:t>
            </a:r>
            <a:r>
              <a:rPr lang="da-DK" i="1">
                <a:solidFill>
                  <a:srgbClr val="FF0000"/>
                </a:solidFill>
                <a:latin typeface="Arial Unicode MS" charset="0"/>
              </a:rPr>
              <a:t>m = </a:t>
            </a:r>
            <a:r>
              <a:rPr lang="da-DK">
                <a:solidFill>
                  <a:srgbClr val="FF0000"/>
                </a:solidFill>
                <a:latin typeface="Arial Unicode MS" charset="0"/>
              </a:rPr>
              <a:t>0.3</a:t>
            </a:r>
            <a:r>
              <a:rPr lang="da-DK">
                <a:solidFill>
                  <a:srgbClr val="FF0000"/>
                </a:solidFill>
              </a:rPr>
              <a:t> eV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746125" y="341313"/>
            <a:ext cx="72834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FINITE NEUTRINO MASSES SUPPRESS THE MATTER POWER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SPECTRUM ON SCALES SMALLER THAN THE FREE-STREAMING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LENGTH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7315200" y="4475163"/>
            <a:ext cx="1255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000" i="1">
                <a:solidFill>
                  <a:schemeClr val="accent1"/>
                </a:solidFill>
                <a:latin typeface="SymbolPS" charset="0"/>
              </a:rPr>
              <a:t>S</a:t>
            </a:r>
            <a:r>
              <a:rPr lang="da-DK" i="1">
                <a:solidFill>
                  <a:schemeClr val="accent1"/>
                </a:solidFill>
                <a:latin typeface="Arial Unicode MS" charset="0"/>
              </a:rPr>
              <a:t>m = </a:t>
            </a:r>
            <a:r>
              <a:rPr lang="da-DK">
                <a:solidFill>
                  <a:schemeClr val="accent1"/>
                </a:solidFill>
              </a:rPr>
              <a:t>1 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7315200" y="3200400"/>
            <a:ext cx="1319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000" i="1">
                <a:solidFill>
                  <a:schemeClr val="bg1"/>
                </a:solidFill>
                <a:latin typeface="SymbolPS" charset="0"/>
              </a:rPr>
              <a:t>S</a:t>
            </a:r>
            <a:r>
              <a:rPr lang="da-DK" i="1">
                <a:solidFill>
                  <a:schemeClr val="bg1"/>
                </a:solidFill>
                <a:latin typeface="Arial Unicode MS" charset="0"/>
              </a:rPr>
              <a:t>m = </a:t>
            </a:r>
            <a:r>
              <a:rPr lang="da-DK">
                <a:solidFill>
                  <a:schemeClr val="bg1"/>
                </a:solidFill>
                <a:latin typeface="Arial Unicode MS" charset="0"/>
              </a:rPr>
              <a:t>0</a:t>
            </a:r>
            <a:r>
              <a:rPr lang="da-DK" i="1">
                <a:solidFill>
                  <a:schemeClr val="bg1"/>
                </a:solidFill>
                <a:latin typeface="Arial Unicode MS" charset="0"/>
              </a:rPr>
              <a:t> </a:t>
            </a:r>
            <a:r>
              <a:rPr lang="da-DK">
                <a:solidFill>
                  <a:schemeClr val="bg1"/>
                </a:solidFill>
              </a:rPr>
              <a:t>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176" name="Text Box 7"/>
          <p:cNvSpPr txBox="1">
            <a:spLocks noChangeArrowheads="1"/>
          </p:cNvSpPr>
          <p:nvPr/>
        </p:nvSpPr>
        <p:spPr bwMode="auto">
          <a:xfrm rot="-5400000">
            <a:off x="964406" y="3531394"/>
            <a:ext cx="218598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 b="1" i="1">
                <a:latin typeface="Times New Roman" charset="0"/>
              </a:rPr>
              <a:t>P</a:t>
            </a:r>
            <a:r>
              <a:rPr lang="da-DK" sz="2400" b="1">
                <a:latin typeface="Times New Roman" charset="0"/>
              </a:rPr>
              <a:t>(</a:t>
            </a:r>
            <a:r>
              <a:rPr lang="da-DK" sz="2400" b="1" i="1">
                <a:latin typeface="Times New Roman" charset="0"/>
              </a:rPr>
              <a:t>k</a:t>
            </a:r>
            <a:r>
              <a:rPr lang="da-DK" sz="2400" b="1">
                <a:latin typeface="Times New Roman" charset="0"/>
              </a:rPr>
              <a:t>)/</a:t>
            </a:r>
            <a:r>
              <a:rPr lang="da-DK" sz="2400" b="1" i="1">
                <a:latin typeface="Times New Roman" charset="0"/>
              </a:rPr>
              <a:t>P</a:t>
            </a:r>
            <a:r>
              <a:rPr lang="da-DK" sz="2400" b="1">
                <a:latin typeface="Times New Roman" charset="0"/>
              </a:rPr>
              <a:t>(</a:t>
            </a:r>
            <a:r>
              <a:rPr lang="da-DK" sz="2400" b="1" i="1">
                <a:latin typeface="Times New Roman" charset="0"/>
              </a:rPr>
              <a:t>k,m</a:t>
            </a:r>
            <a:r>
              <a:rPr lang="da-DK" sz="2400" b="1" i="1" baseline="-25000">
                <a:latin typeface="Symbol" charset="0"/>
              </a:rPr>
              <a:t>n</a:t>
            </a:r>
            <a:r>
              <a:rPr lang="da-DK" sz="2400" b="1">
                <a:latin typeface="Symbol" charset="0"/>
              </a:rPr>
              <a:t>=0)</a:t>
            </a:r>
            <a:endParaRPr lang="en-US" sz="2400" b="1" i="1">
              <a:latin typeface="Times New Roman" charset="0"/>
            </a:endParaRPr>
          </a:p>
        </p:txBody>
      </p:sp>
      <p:graphicFrame>
        <p:nvGraphicFramePr>
          <p:cNvPr id="806920" name="Object 8"/>
          <p:cNvGraphicFramePr>
            <a:graphicFrameLocks noChangeAspect="1"/>
          </p:cNvGraphicFramePr>
          <p:nvPr/>
        </p:nvGraphicFramePr>
        <p:xfrm>
          <a:off x="228600" y="5715000"/>
          <a:ext cx="37338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5" imgW="1612800" imgH="431640" progId="Equation.3">
                  <p:embed/>
                </p:oleObj>
              </mc:Choice>
              <mc:Fallback>
                <p:oleObj name="Equation" r:id="rId5" imgW="1612800" imgH="431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15000"/>
                        <a:ext cx="3733800" cy="1000125"/>
                      </a:xfrm>
                      <a:prstGeom prst="rect">
                        <a:avLst/>
                      </a:prstGeom>
                      <a:solidFill>
                        <a:srgbClr val="E6F61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chemeClr val="bg1"/>
                </a:solidFill>
                <a:latin typeface="Arial" charset="0"/>
              </a:rPr>
              <a:t>Fermion Mass Spectrum</a:t>
            </a:r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536575" y="857250"/>
            <a:ext cx="8072438" cy="5500688"/>
            <a:chOff x="360" y="576"/>
            <a:chExt cx="5424" cy="3696"/>
          </a:xfrm>
        </p:grpSpPr>
        <p:sp>
          <p:nvSpPr>
            <p:cNvPr id="18465" name="Rectangle 4"/>
            <p:cNvSpPr>
              <a:spLocks noChangeArrowheads="1"/>
            </p:cNvSpPr>
            <p:nvPr/>
          </p:nvSpPr>
          <p:spPr bwMode="auto">
            <a:xfrm>
              <a:off x="360" y="576"/>
              <a:ext cx="5424" cy="36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grpSp>
          <p:nvGrpSpPr>
            <p:cNvPr id="18466" name="Group 5"/>
            <p:cNvGrpSpPr>
              <a:grpSpLocks/>
            </p:cNvGrpSpPr>
            <p:nvPr/>
          </p:nvGrpSpPr>
          <p:grpSpPr bwMode="auto">
            <a:xfrm>
              <a:off x="552" y="3696"/>
              <a:ext cx="5040" cy="144"/>
              <a:chOff x="816" y="3696"/>
              <a:chExt cx="5040" cy="144"/>
            </a:xfrm>
          </p:grpSpPr>
          <p:grpSp>
            <p:nvGrpSpPr>
              <p:cNvPr id="18670" name="Group 6"/>
              <p:cNvGrpSpPr>
                <a:grpSpLocks/>
              </p:cNvGrpSpPr>
              <p:nvPr/>
            </p:nvGrpSpPr>
            <p:grpSpPr bwMode="auto">
              <a:xfrm rot="5400000">
                <a:off x="912" y="3600"/>
                <a:ext cx="144" cy="336"/>
                <a:chOff x="3408" y="864"/>
                <a:chExt cx="192" cy="2400"/>
              </a:xfrm>
            </p:grpSpPr>
            <p:sp>
              <p:nvSpPr>
                <p:cNvPr id="18839" name="Line 7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40" name="Line 8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41" name="Line 9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42" name="Line 10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43" name="Line 11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44" name="Line 12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45" name="Line 13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46" name="Line 14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47" name="Line 15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48" name="Line 16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49" name="Line 17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671" name="Group 18"/>
              <p:cNvGrpSpPr>
                <a:grpSpLocks/>
              </p:cNvGrpSpPr>
              <p:nvPr/>
            </p:nvGrpSpPr>
            <p:grpSpPr bwMode="auto">
              <a:xfrm rot="5400000">
                <a:off x="1248" y="3600"/>
                <a:ext cx="144" cy="336"/>
                <a:chOff x="3408" y="864"/>
                <a:chExt cx="192" cy="2400"/>
              </a:xfrm>
            </p:grpSpPr>
            <p:sp>
              <p:nvSpPr>
                <p:cNvPr id="18828" name="Line 19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29" name="Line 20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30" name="Line 21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31" name="Line 22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32" name="Line 23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33" name="Line 24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34" name="Line 25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35" name="Line 26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36" name="Line 27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37" name="Line 28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38" name="Line 29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672" name="Group 30"/>
              <p:cNvGrpSpPr>
                <a:grpSpLocks/>
              </p:cNvGrpSpPr>
              <p:nvPr/>
            </p:nvGrpSpPr>
            <p:grpSpPr bwMode="auto">
              <a:xfrm rot="5400000">
                <a:off x="1584" y="3600"/>
                <a:ext cx="144" cy="336"/>
                <a:chOff x="3408" y="864"/>
                <a:chExt cx="192" cy="2400"/>
              </a:xfrm>
            </p:grpSpPr>
            <p:sp>
              <p:nvSpPr>
                <p:cNvPr id="18817" name="Line 31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18" name="Line 32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19" name="Line 33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20" name="Line 34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21" name="Line 35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22" name="Line 36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23" name="Line 37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24" name="Line 38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25" name="Line 39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26" name="Line 40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27" name="Line 41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673" name="Group 42"/>
              <p:cNvGrpSpPr>
                <a:grpSpLocks/>
              </p:cNvGrpSpPr>
              <p:nvPr/>
            </p:nvGrpSpPr>
            <p:grpSpPr bwMode="auto">
              <a:xfrm rot="5400000">
                <a:off x="1920" y="3600"/>
                <a:ext cx="144" cy="336"/>
                <a:chOff x="3408" y="864"/>
                <a:chExt cx="192" cy="2400"/>
              </a:xfrm>
            </p:grpSpPr>
            <p:sp>
              <p:nvSpPr>
                <p:cNvPr id="18806" name="Line 43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07" name="Line 44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08" name="Line 45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09" name="Line 46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10" name="Line 47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11" name="Line 48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12" name="Line 49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13" name="Line 50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14" name="Line 51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15" name="Line 52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16" name="Line 53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674" name="Group 54"/>
              <p:cNvGrpSpPr>
                <a:grpSpLocks/>
              </p:cNvGrpSpPr>
              <p:nvPr/>
            </p:nvGrpSpPr>
            <p:grpSpPr bwMode="auto">
              <a:xfrm rot="5400000">
                <a:off x="2256" y="3600"/>
                <a:ext cx="144" cy="336"/>
                <a:chOff x="3408" y="864"/>
                <a:chExt cx="192" cy="2400"/>
              </a:xfrm>
            </p:grpSpPr>
            <p:sp>
              <p:nvSpPr>
                <p:cNvPr id="18795" name="Line 55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96" name="Line 56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97" name="Line 57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98" name="Line 58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99" name="Line 59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00" name="Line 60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01" name="Line 61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02" name="Line 62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03" name="Line 63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04" name="Line 64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805" name="Line 65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675" name="Group 66"/>
              <p:cNvGrpSpPr>
                <a:grpSpLocks/>
              </p:cNvGrpSpPr>
              <p:nvPr/>
            </p:nvGrpSpPr>
            <p:grpSpPr bwMode="auto">
              <a:xfrm rot="5400000">
                <a:off x="2592" y="3600"/>
                <a:ext cx="144" cy="336"/>
                <a:chOff x="3408" y="864"/>
                <a:chExt cx="192" cy="2400"/>
              </a:xfrm>
            </p:grpSpPr>
            <p:sp>
              <p:nvSpPr>
                <p:cNvPr id="18784" name="Line 67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85" name="Line 68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86" name="Line 69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87" name="Line 70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88" name="Line 71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89" name="Line 72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90" name="Line 73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91" name="Line 74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92" name="Line 75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93" name="Line 76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94" name="Line 77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676" name="Group 78"/>
              <p:cNvGrpSpPr>
                <a:grpSpLocks/>
              </p:cNvGrpSpPr>
              <p:nvPr/>
            </p:nvGrpSpPr>
            <p:grpSpPr bwMode="auto">
              <a:xfrm rot="5400000">
                <a:off x="2928" y="3600"/>
                <a:ext cx="144" cy="336"/>
                <a:chOff x="3408" y="864"/>
                <a:chExt cx="192" cy="2400"/>
              </a:xfrm>
            </p:grpSpPr>
            <p:sp>
              <p:nvSpPr>
                <p:cNvPr id="18773" name="Line 79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74" name="Line 80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75" name="Line 81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76" name="Line 82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77" name="Line 83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78" name="Line 84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79" name="Line 85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80" name="Line 86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81" name="Line 87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82" name="Line 88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83" name="Line 89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677" name="Group 90"/>
              <p:cNvGrpSpPr>
                <a:grpSpLocks/>
              </p:cNvGrpSpPr>
              <p:nvPr/>
            </p:nvGrpSpPr>
            <p:grpSpPr bwMode="auto">
              <a:xfrm rot="5400000">
                <a:off x="3264" y="3600"/>
                <a:ext cx="144" cy="336"/>
                <a:chOff x="3408" y="864"/>
                <a:chExt cx="192" cy="2400"/>
              </a:xfrm>
            </p:grpSpPr>
            <p:sp>
              <p:nvSpPr>
                <p:cNvPr id="18762" name="Line 91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63" name="Line 92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64" name="Line 93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65" name="Line 94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66" name="Line 95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67" name="Line 96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68" name="Line 97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69" name="Line 98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70" name="Line 99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71" name="Line 100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72" name="Line 101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678" name="Group 102"/>
              <p:cNvGrpSpPr>
                <a:grpSpLocks/>
              </p:cNvGrpSpPr>
              <p:nvPr/>
            </p:nvGrpSpPr>
            <p:grpSpPr bwMode="auto">
              <a:xfrm rot="5400000">
                <a:off x="3600" y="3600"/>
                <a:ext cx="144" cy="336"/>
                <a:chOff x="3408" y="864"/>
                <a:chExt cx="192" cy="2400"/>
              </a:xfrm>
            </p:grpSpPr>
            <p:sp>
              <p:nvSpPr>
                <p:cNvPr id="18751" name="Line 103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52" name="Line 104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53" name="Line 105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54" name="Line 106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55" name="Line 107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56" name="Line 108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57" name="Line 109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58" name="Line 110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59" name="Line 111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60" name="Line 112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61" name="Line 113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679" name="Group 114"/>
              <p:cNvGrpSpPr>
                <a:grpSpLocks/>
              </p:cNvGrpSpPr>
              <p:nvPr/>
            </p:nvGrpSpPr>
            <p:grpSpPr bwMode="auto">
              <a:xfrm rot="5400000">
                <a:off x="3936" y="3600"/>
                <a:ext cx="144" cy="336"/>
                <a:chOff x="3408" y="864"/>
                <a:chExt cx="192" cy="2400"/>
              </a:xfrm>
            </p:grpSpPr>
            <p:sp>
              <p:nvSpPr>
                <p:cNvPr id="18740" name="Line 115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41" name="Line 116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42" name="Line 117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43" name="Line 118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44" name="Line 119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45" name="Line 120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46" name="Line 121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47" name="Line 122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48" name="Line 123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49" name="Line 124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50" name="Line 125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680" name="Group 126"/>
              <p:cNvGrpSpPr>
                <a:grpSpLocks/>
              </p:cNvGrpSpPr>
              <p:nvPr/>
            </p:nvGrpSpPr>
            <p:grpSpPr bwMode="auto">
              <a:xfrm rot="5400000">
                <a:off x="4272" y="3600"/>
                <a:ext cx="144" cy="336"/>
                <a:chOff x="3408" y="864"/>
                <a:chExt cx="192" cy="2400"/>
              </a:xfrm>
            </p:grpSpPr>
            <p:sp>
              <p:nvSpPr>
                <p:cNvPr id="18729" name="Line 127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30" name="Line 128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31" name="Line 129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32" name="Line 130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33" name="Line 131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34" name="Line 132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35" name="Line 133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36" name="Line 134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37" name="Line 135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38" name="Line 136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39" name="Line 137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681" name="Group 138"/>
              <p:cNvGrpSpPr>
                <a:grpSpLocks/>
              </p:cNvGrpSpPr>
              <p:nvPr/>
            </p:nvGrpSpPr>
            <p:grpSpPr bwMode="auto">
              <a:xfrm rot="5400000">
                <a:off x="4608" y="3600"/>
                <a:ext cx="144" cy="336"/>
                <a:chOff x="3408" y="864"/>
                <a:chExt cx="192" cy="2400"/>
              </a:xfrm>
            </p:grpSpPr>
            <p:sp>
              <p:nvSpPr>
                <p:cNvPr id="18718" name="Line 139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19" name="Line 140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20" name="Line 141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21" name="Line 142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22" name="Line 143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23" name="Line 144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24" name="Line 145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25" name="Line 146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26" name="Line 147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27" name="Line 148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28" name="Line 149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682" name="Group 150"/>
              <p:cNvGrpSpPr>
                <a:grpSpLocks/>
              </p:cNvGrpSpPr>
              <p:nvPr/>
            </p:nvGrpSpPr>
            <p:grpSpPr bwMode="auto">
              <a:xfrm rot="5400000">
                <a:off x="4944" y="3600"/>
                <a:ext cx="144" cy="336"/>
                <a:chOff x="3408" y="864"/>
                <a:chExt cx="192" cy="2400"/>
              </a:xfrm>
            </p:grpSpPr>
            <p:sp>
              <p:nvSpPr>
                <p:cNvPr id="18707" name="Line 151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08" name="Line 152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09" name="Line 153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10" name="Line 154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11" name="Line 155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12" name="Line 156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13" name="Line 157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14" name="Line 158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15" name="Line 159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16" name="Line 160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17" name="Line 161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683" name="Group 162"/>
              <p:cNvGrpSpPr>
                <a:grpSpLocks/>
              </p:cNvGrpSpPr>
              <p:nvPr/>
            </p:nvGrpSpPr>
            <p:grpSpPr bwMode="auto">
              <a:xfrm rot="5400000">
                <a:off x="5280" y="3600"/>
                <a:ext cx="144" cy="336"/>
                <a:chOff x="3408" y="864"/>
                <a:chExt cx="192" cy="2400"/>
              </a:xfrm>
            </p:grpSpPr>
            <p:sp>
              <p:nvSpPr>
                <p:cNvPr id="18696" name="Line 163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97" name="Line 164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98" name="Line 165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99" name="Line 166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00" name="Line 167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01" name="Line 168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02" name="Line 169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03" name="Line 170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04" name="Line 171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05" name="Line 172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706" name="Line 173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684" name="Group 174"/>
              <p:cNvGrpSpPr>
                <a:grpSpLocks/>
              </p:cNvGrpSpPr>
              <p:nvPr/>
            </p:nvGrpSpPr>
            <p:grpSpPr bwMode="auto">
              <a:xfrm rot="5400000">
                <a:off x="5616" y="3600"/>
                <a:ext cx="144" cy="336"/>
                <a:chOff x="3408" y="864"/>
                <a:chExt cx="192" cy="2400"/>
              </a:xfrm>
            </p:grpSpPr>
            <p:sp>
              <p:nvSpPr>
                <p:cNvPr id="18685" name="Line 175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86" name="Line 176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87" name="Line 177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88" name="Line 178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89" name="Line 179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90" name="Line 180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91" name="Line 181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92" name="Line 182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93" name="Line 183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94" name="Line 184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95" name="Line 185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608442" name="Rectangle 186"/>
            <p:cNvSpPr>
              <a:spLocks noChangeArrowheads="1"/>
            </p:cNvSpPr>
            <p:nvPr/>
          </p:nvSpPr>
          <p:spPr bwMode="auto">
            <a:xfrm>
              <a:off x="744" y="3840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10</a:t>
              </a:r>
            </a:p>
          </p:txBody>
        </p:sp>
        <p:sp>
          <p:nvSpPr>
            <p:cNvPr id="608443" name="Rectangle 187"/>
            <p:cNvSpPr>
              <a:spLocks noChangeArrowheads="1"/>
            </p:cNvSpPr>
            <p:nvPr/>
          </p:nvSpPr>
          <p:spPr bwMode="auto">
            <a:xfrm>
              <a:off x="1080" y="3840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100</a:t>
              </a:r>
            </a:p>
          </p:txBody>
        </p:sp>
        <p:sp>
          <p:nvSpPr>
            <p:cNvPr id="608444" name="Rectangle 188"/>
            <p:cNvSpPr>
              <a:spLocks noChangeArrowheads="1"/>
            </p:cNvSpPr>
            <p:nvPr/>
          </p:nvSpPr>
          <p:spPr bwMode="auto">
            <a:xfrm>
              <a:off x="408" y="3840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1</a:t>
              </a:r>
            </a:p>
          </p:txBody>
        </p:sp>
        <p:sp>
          <p:nvSpPr>
            <p:cNvPr id="608445" name="Rectangle 189"/>
            <p:cNvSpPr>
              <a:spLocks noChangeArrowheads="1"/>
            </p:cNvSpPr>
            <p:nvPr/>
          </p:nvSpPr>
          <p:spPr bwMode="auto">
            <a:xfrm>
              <a:off x="1752" y="3840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10</a:t>
              </a:r>
            </a:p>
          </p:txBody>
        </p:sp>
        <p:sp>
          <p:nvSpPr>
            <p:cNvPr id="608446" name="Rectangle 190"/>
            <p:cNvSpPr>
              <a:spLocks noChangeArrowheads="1"/>
            </p:cNvSpPr>
            <p:nvPr/>
          </p:nvSpPr>
          <p:spPr bwMode="auto">
            <a:xfrm>
              <a:off x="2088" y="3840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100</a:t>
              </a:r>
            </a:p>
          </p:txBody>
        </p:sp>
        <p:sp>
          <p:nvSpPr>
            <p:cNvPr id="608447" name="Rectangle 191"/>
            <p:cNvSpPr>
              <a:spLocks noChangeArrowheads="1"/>
            </p:cNvSpPr>
            <p:nvPr/>
          </p:nvSpPr>
          <p:spPr bwMode="auto">
            <a:xfrm>
              <a:off x="1416" y="3840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1</a:t>
              </a:r>
            </a:p>
          </p:txBody>
        </p:sp>
        <p:sp>
          <p:nvSpPr>
            <p:cNvPr id="608448" name="Rectangle 192"/>
            <p:cNvSpPr>
              <a:spLocks noChangeArrowheads="1"/>
            </p:cNvSpPr>
            <p:nvPr/>
          </p:nvSpPr>
          <p:spPr bwMode="auto">
            <a:xfrm>
              <a:off x="2760" y="3840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10</a:t>
              </a:r>
            </a:p>
          </p:txBody>
        </p:sp>
        <p:sp>
          <p:nvSpPr>
            <p:cNvPr id="608449" name="Rectangle 193"/>
            <p:cNvSpPr>
              <a:spLocks noChangeArrowheads="1"/>
            </p:cNvSpPr>
            <p:nvPr/>
          </p:nvSpPr>
          <p:spPr bwMode="auto">
            <a:xfrm>
              <a:off x="3096" y="3840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100</a:t>
              </a:r>
            </a:p>
          </p:txBody>
        </p:sp>
        <p:sp>
          <p:nvSpPr>
            <p:cNvPr id="608450" name="Rectangle 194"/>
            <p:cNvSpPr>
              <a:spLocks noChangeArrowheads="1"/>
            </p:cNvSpPr>
            <p:nvPr/>
          </p:nvSpPr>
          <p:spPr bwMode="auto">
            <a:xfrm>
              <a:off x="2424" y="3840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1</a:t>
              </a:r>
            </a:p>
          </p:txBody>
        </p:sp>
        <p:sp>
          <p:nvSpPr>
            <p:cNvPr id="608451" name="Rectangle 195"/>
            <p:cNvSpPr>
              <a:spLocks noChangeArrowheads="1"/>
            </p:cNvSpPr>
            <p:nvPr/>
          </p:nvSpPr>
          <p:spPr bwMode="auto">
            <a:xfrm>
              <a:off x="3768" y="3840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10</a:t>
              </a:r>
            </a:p>
          </p:txBody>
        </p:sp>
        <p:sp>
          <p:nvSpPr>
            <p:cNvPr id="608452" name="Rectangle 196"/>
            <p:cNvSpPr>
              <a:spLocks noChangeArrowheads="1"/>
            </p:cNvSpPr>
            <p:nvPr/>
          </p:nvSpPr>
          <p:spPr bwMode="auto">
            <a:xfrm>
              <a:off x="4104" y="3840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100</a:t>
              </a:r>
            </a:p>
          </p:txBody>
        </p:sp>
        <p:sp>
          <p:nvSpPr>
            <p:cNvPr id="608453" name="Rectangle 197"/>
            <p:cNvSpPr>
              <a:spLocks noChangeArrowheads="1"/>
            </p:cNvSpPr>
            <p:nvPr/>
          </p:nvSpPr>
          <p:spPr bwMode="auto">
            <a:xfrm>
              <a:off x="3432" y="3840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1</a:t>
              </a:r>
            </a:p>
          </p:txBody>
        </p:sp>
        <p:sp>
          <p:nvSpPr>
            <p:cNvPr id="608454" name="Rectangle 198"/>
            <p:cNvSpPr>
              <a:spLocks noChangeArrowheads="1"/>
            </p:cNvSpPr>
            <p:nvPr/>
          </p:nvSpPr>
          <p:spPr bwMode="auto">
            <a:xfrm>
              <a:off x="4776" y="3840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10</a:t>
              </a:r>
            </a:p>
          </p:txBody>
        </p:sp>
        <p:sp>
          <p:nvSpPr>
            <p:cNvPr id="608455" name="Rectangle 199"/>
            <p:cNvSpPr>
              <a:spLocks noChangeArrowheads="1"/>
            </p:cNvSpPr>
            <p:nvPr/>
          </p:nvSpPr>
          <p:spPr bwMode="auto">
            <a:xfrm>
              <a:off x="5112" y="3840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100</a:t>
              </a:r>
            </a:p>
          </p:txBody>
        </p:sp>
        <p:sp>
          <p:nvSpPr>
            <p:cNvPr id="608456" name="Rectangle 200"/>
            <p:cNvSpPr>
              <a:spLocks noChangeArrowheads="1"/>
            </p:cNvSpPr>
            <p:nvPr/>
          </p:nvSpPr>
          <p:spPr bwMode="auto">
            <a:xfrm>
              <a:off x="4440" y="3840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1</a:t>
              </a:r>
            </a:p>
          </p:txBody>
        </p:sp>
        <p:sp>
          <p:nvSpPr>
            <p:cNvPr id="608457" name="Rectangle 201"/>
            <p:cNvSpPr>
              <a:spLocks noChangeArrowheads="1"/>
            </p:cNvSpPr>
            <p:nvPr/>
          </p:nvSpPr>
          <p:spPr bwMode="auto">
            <a:xfrm>
              <a:off x="5448" y="3840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1</a:t>
              </a:r>
            </a:p>
          </p:txBody>
        </p:sp>
        <p:sp>
          <p:nvSpPr>
            <p:cNvPr id="608458" name="Rectangle 202"/>
            <p:cNvSpPr>
              <a:spLocks noChangeArrowheads="1"/>
            </p:cNvSpPr>
            <p:nvPr/>
          </p:nvSpPr>
          <p:spPr bwMode="auto">
            <a:xfrm>
              <a:off x="408" y="4032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meV</a:t>
              </a:r>
            </a:p>
          </p:txBody>
        </p:sp>
        <p:sp>
          <p:nvSpPr>
            <p:cNvPr id="608459" name="Rectangle 203"/>
            <p:cNvSpPr>
              <a:spLocks noChangeArrowheads="1"/>
            </p:cNvSpPr>
            <p:nvPr/>
          </p:nvSpPr>
          <p:spPr bwMode="auto">
            <a:xfrm>
              <a:off x="1416" y="4032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eV</a:t>
              </a:r>
            </a:p>
          </p:txBody>
        </p:sp>
        <p:sp>
          <p:nvSpPr>
            <p:cNvPr id="608460" name="Rectangle 204"/>
            <p:cNvSpPr>
              <a:spLocks noChangeArrowheads="1"/>
            </p:cNvSpPr>
            <p:nvPr/>
          </p:nvSpPr>
          <p:spPr bwMode="auto">
            <a:xfrm>
              <a:off x="2424" y="4032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keV</a:t>
              </a:r>
            </a:p>
          </p:txBody>
        </p:sp>
        <p:sp>
          <p:nvSpPr>
            <p:cNvPr id="608461" name="Rectangle 205"/>
            <p:cNvSpPr>
              <a:spLocks noChangeArrowheads="1"/>
            </p:cNvSpPr>
            <p:nvPr/>
          </p:nvSpPr>
          <p:spPr bwMode="auto">
            <a:xfrm>
              <a:off x="3432" y="4032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MeV</a:t>
              </a:r>
            </a:p>
          </p:txBody>
        </p:sp>
        <p:sp>
          <p:nvSpPr>
            <p:cNvPr id="608462" name="Rectangle 206"/>
            <p:cNvSpPr>
              <a:spLocks noChangeArrowheads="1"/>
            </p:cNvSpPr>
            <p:nvPr/>
          </p:nvSpPr>
          <p:spPr bwMode="auto">
            <a:xfrm>
              <a:off x="4440" y="4032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GeV</a:t>
              </a:r>
            </a:p>
          </p:txBody>
        </p:sp>
        <p:sp>
          <p:nvSpPr>
            <p:cNvPr id="608463" name="Rectangle 207"/>
            <p:cNvSpPr>
              <a:spLocks noChangeArrowheads="1"/>
            </p:cNvSpPr>
            <p:nvPr/>
          </p:nvSpPr>
          <p:spPr bwMode="auto">
            <a:xfrm>
              <a:off x="5448" y="4032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TeV</a:t>
              </a:r>
            </a:p>
          </p:txBody>
        </p:sp>
        <p:grpSp>
          <p:nvGrpSpPr>
            <p:cNvPr id="18489" name="Group 208"/>
            <p:cNvGrpSpPr>
              <a:grpSpLocks/>
            </p:cNvGrpSpPr>
            <p:nvPr/>
          </p:nvGrpSpPr>
          <p:grpSpPr bwMode="auto">
            <a:xfrm flipV="1">
              <a:off x="552" y="720"/>
              <a:ext cx="5040" cy="144"/>
              <a:chOff x="816" y="3696"/>
              <a:chExt cx="5040" cy="144"/>
            </a:xfrm>
          </p:grpSpPr>
          <p:grpSp>
            <p:nvGrpSpPr>
              <p:cNvPr id="18490" name="Group 209"/>
              <p:cNvGrpSpPr>
                <a:grpSpLocks/>
              </p:cNvGrpSpPr>
              <p:nvPr/>
            </p:nvGrpSpPr>
            <p:grpSpPr bwMode="auto">
              <a:xfrm rot="5400000">
                <a:off x="912" y="3600"/>
                <a:ext cx="144" cy="336"/>
                <a:chOff x="3408" y="864"/>
                <a:chExt cx="192" cy="2400"/>
              </a:xfrm>
            </p:grpSpPr>
            <p:sp>
              <p:nvSpPr>
                <p:cNvPr id="18659" name="Line 210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60" name="Line 211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61" name="Line 212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62" name="Line 213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63" name="Line 214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64" name="Line 215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65" name="Line 216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66" name="Line 217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67" name="Line 218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68" name="Line 219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69" name="Line 220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491" name="Group 221"/>
              <p:cNvGrpSpPr>
                <a:grpSpLocks/>
              </p:cNvGrpSpPr>
              <p:nvPr/>
            </p:nvGrpSpPr>
            <p:grpSpPr bwMode="auto">
              <a:xfrm rot="5400000">
                <a:off x="1248" y="3600"/>
                <a:ext cx="144" cy="336"/>
                <a:chOff x="3408" y="864"/>
                <a:chExt cx="192" cy="2400"/>
              </a:xfrm>
            </p:grpSpPr>
            <p:sp>
              <p:nvSpPr>
                <p:cNvPr id="18648" name="Line 222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49" name="Line 223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50" name="Line 224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51" name="Line 225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52" name="Line 226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53" name="Line 227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54" name="Line 228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55" name="Line 229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56" name="Line 230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57" name="Line 231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58" name="Line 232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492" name="Group 233"/>
              <p:cNvGrpSpPr>
                <a:grpSpLocks/>
              </p:cNvGrpSpPr>
              <p:nvPr/>
            </p:nvGrpSpPr>
            <p:grpSpPr bwMode="auto">
              <a:xfrm rot="5400000">
                <a:off x="1584" y="3600"/>
                <a:ext cx="144" cy="336"/>
                <a:chOff x="3408" y="864"/>
                <a:chExt cx="192" cy="2400"/>
              </a:xfrm>
            </p:grpSpPr>
            <p:sp>
              <p:nvSpPr>
                <p:cNvPr id="18637" name="Line 234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38" name="Line 235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39" name="Line 236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40" name="Line 237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41" name="Line 238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42" name="Line 239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43" name="Line 240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44" name="Line 241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45" name="Line 242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46" name="Line 243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47" name="Line 244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493" name="Group 245"/>
              <p:cNvGrpSpPr>
                <a:grpSpLocks/>
              </p:cNvGrpSpPr>
              <p:nvPr/>
            </p:nvGrpSpPr>
            <p:grpSpPr bwMode="auto">
              <a:xfrm rot="5400000">
                <a:off x="1920" y="3600"/>
                <a:ext cx="144" cy="336"/>
                <a:chOff x="3408" y="864"/>
                <a:chExt cx="192" cy="2400"/>
              </a:xfrm>
            </p:grpSpPr>
            <p:sp>
              <p:nvSpPr>
                <p:cNvPr id="18626" name="Line 246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27" name="Line 247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28" name="Line 248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29" name="Line 249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30" name="Line 250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31" name="Line 251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32" name="Line 252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33" name="Line 253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34" name="Line 254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35" name="Line 255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36" name="Line 256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494" name="Group 257"/>
              <p:cNvGrpSpPr>
                <a:grpSpLocks/>
              </p:cNvGrpSpPr>
              <p:nvPr/>
            </p:nvGrpSpPr>
            <p:grpSpPr bwMode="auto">
              <a:xfrm rot="5400000">
                <a:off x="2256" y="3600"/>
                <a:ext cx="144" cy="336"/>
                <a:chOff x="3408" y="864"/>
                <a:chExt cx="192" cy="2400"/>
              </a:xfrm>
            </p:grpSpPr>
            <p:sp>
              <p:nvSpPr>
                <p:cNvPr id="18615" name="Line 258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16" name="Line 259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17" name="Line 260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18" name="Line 261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19" name="Line 262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20" name="Line 263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21" name="Line 264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22" name="Line 265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23" name="Line 266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24" name="Line 267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25" name="Line 268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495" name="Group 269"/>
              <p:cNvGrpSpPr>
                <a:grpSpLocks/>
              </p:cNvGrpSpPr>
              <p:nvPr/>
            </p:nvGrpSpPr>
            <p:grpSpPr bwMode="auto">
              <a:xfrm rot="5400000">
                <a:off x="2592" y="3600"/>
                <a:ext cx="144" cy="336"/>
                <a:chOff x="3408" y="864"/>
                <a:chExt cx="192" cy="2400"/>
              </a:xfrm>
            </p:grpSpPr>
            <p:sp>
              <p:nvSpPr>
                <p:cNvPr id="18604" name="Line 270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05" name="Line 271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06" name="Line 272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07" name="Line 273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08" name="Line 274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09" name="Line 275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10" name="Line 276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11" name="Line 277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12" name="Line 278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13" name="Line 279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14" name="Line 280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496" name="Group 281"/>
              <p:cNvGrpSpPr>
                <a:grpSpLocks/>
              </p:cNvGrpSpPr>
              <p:nvPr/>
            </p:nvGrpSpPr>
            <p:grpSpPr bwMode="auto">
              <a:xfrm rot="5400000">
                <a:off x="2928" y="3600"/>
                <a:ext cx="144" cy="336"/>
                <a:chOff x="3408" y="864"/>
                <a:chExt cx="192" cy="2400"/>
              </a:xfrm>
            </p:grpSpPr>
            <p:sp>
              <p:nvSpPr>
                <p:cNvPr id="18593" name="Line 282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94" name="Line 283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95" name="Line 284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96" name="Line 285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97" name="Line 286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98" name="Line 287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99" name="Line 288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00" name="Line 289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01" name="Line 290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02" name="Line 291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03" name="Line 292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497" name="Group 293"/>
              <p:cNvGrpSpPr>
                <a:grpSpLocks/>
              </p:cNvGrpSpPr>
              <p:nvPr/>
            </p:nvGrpSpPr>
            <p:grpSpPr bwMode="auto">
              <a:xfrm rot="5400000">
                <a:off x="3264" y="3600"/>
                <a:ext cx="144" cy="336"/>
                <a:chOff x="3408" y="864"/>
                <a:chExt cx="192" cy="2400"/>
              </a:xfrm>
            </p:grpSpPr>
            <p:sp>
              <p:nvSpPr>
                <p:cNvPr id="18582" name="Line 294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83" name="Line 295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84" name="Line 296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85" name="Line 297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86" name="Line 298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87" name="Line 299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88" name="Line 300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89" name="Line 301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90" name="Line 302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91" name="Line 303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92" name="Line 304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498" name="Group 305"/>
              <p:cNvGrpSpPr>
                <a:grpSpLocks/>
              </p:cNvGrpSpPr>
              <p:nvPr/>
            </p:nvGrpSpPr>
            <p:grpSpPr bwMode="auto">
              <a:xfrm rot="5400000">
                <a:off x="3600" y="3600"/>
                <a:ext cx="144" cy="336"/>
                <a:chOff x="3408" y="864"/>
                <a:chExt cx="192" cy="2400"/>
              </a:xfrm>
            </p:grpSpPr>
            <p:sp>
              <p:nvSpPr>
                <p:cNvPr id="18571" name="Line 306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72" name="Line 307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73" name="Line 308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74" name="Line 309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75" name="Line 310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76" name="Line 311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77" name="Line 312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78" name="Line 313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79" name="Line 314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80" name="Line 315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81" name="Line 316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499" name="Group 317"/>
              <p:cNvGrpSpPr>
                <a:grpSpLocks/>
              </p:cNvGrpSpPr>
              <p:nvPr/>
            </p:nvGrpSpPr>
            <p:grpSpPr bwMode="auto">
              <a:xfrm rot="5400000">
                <a:off x="3936" y="3600"/>
                <a:ext cx="144" cy="336"/>
                <a:chOff x="3408" y="864"/>
                <a:chExt cx="192" cy="2400"/>
              </a:xfrm>
            </p:grpSpPr>
            <p:sp>
              <p:nvSpPr>
                <p:cNvPr id="18560" name="Line 318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61" name="Line 319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62" name="Line 320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63" name="Line 321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64" name="Line 322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65" name="Line 323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66" name="Line 324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67" name="Line 325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68" name="Line 326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69" name="Line 327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70" name="Line 328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500" name="Group 329"/>
              <p:cNvGrpSpPr>
                <a:grpSpLocks/>
              </p:cNvGrpSpPr>
              <p:nvPr/>
            </p:nvGrpSpPr>
            <p:grpSpPr bwMode="auto">
              <a:xfrm rot="5400000">
                <a:off x="4272" y="3600"/>
                <a:ext cx="144" cy="336"/>
                <a:chOff x="3408" y="864"/>
                <a:chExt cx="192" cy="2400"/>
              </a:xfrm>
            </p:grpSpPr>
            <p:sp>
              <p:nvSpPr>
                <p:cNvPr id="18549" name="Line 330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50" name="Line 331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51" name="Line 332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52" name="Line 333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53" name="Line 334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54" name="Line 335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55" name="Line 336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56" name="Line 337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57" name="Line 338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58" name="Line 339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59" name="Line 340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501" name="Group 341"/>
              <p:cNvGrpSpPr>
                <a:grpSpLocks/>
              </p:cNvGrpSpPr>
              <p:nvPr/>
            </p:nvGrpSpPr>
            <p:grpSpPr bwMode="auto">
              <a:xfrm rot="5400000">
                <a:off x="4608" y="3600"/>
                <a:ext cx="144" cy="336"/>
                <a:chOff x="3408" y="864"/>
                <a:chExt cx="192" cy="2400"/>
              </a:xfrm>
            </p:grpSpPr>
            <p:sp>
              <p:nvSpPr>
                <p:cNvPr id="18538" name="Line 342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39" name="Line 343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40" name="Line 344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41" name="Line 345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42" name="Line 346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43" name="Line 347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44" name="Line 348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45" name="Line 349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46" name="Line 350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47" name="Line 351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48" name="Line 352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502" name="Group 353"/>
              <p:cNvGrpSpPr>
                <a:grpSpLocks/>
              </p:cNvGrpSpPr>
              <p:nvPr/>
            </p:nvGrpSpPr>
            <p:grpSpPr bwMode="auto">
              <a:xfrm rot="5400000">
                <a:off x="4944" y="3600"/>
                <a:ext cx="144" cy="336"/>
                <a:chOff x="3408" y="864"/>
                <a:chExt cx="192" cy="2400"/>
              </a:xfrm>
            </p:grpSpPr>
            <p:sp>
              <p:nvSpPr>
                <p:cNvPr id="18527" name="Line 354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28" name="Line 355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29" name="Line 356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30" name="Line 357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31" name="Line 358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32" name="Line 359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33" name="Line 360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34" name="Line 361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35" name="Line 362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36" name="Line 363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37" name="Line 364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503" name="Group 365"/>
              <p:cNvGrpSpPr>
                <a:grpSpLocks/>
              </p:cNvGrpSpPr>
              <p:nvPr/>
            </p:nvGrpSpPr>
            <p:grpSpPr bwMode="auto">
              <a:xfrm rot="5400000">
                <a:off x="5280" y="3600"/>
                <a:ext cx="144" cy="336"/>
                <a:chOff x="3408" y="864"/>
                <a:chExt cx="192" cy="2400"/>
              </a:xfrm>
            </p:grpSpPr>
            <p:sp>
              <p:nvSpPr>
                <p:cNvPr id="18516" name="Line 366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17" name="Line 367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18" name="Line 368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19" name="Line 369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20" name="Line 370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21" name="Line 371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22" name="Line 372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23" name="Line 373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24" name="Line 374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25" name="Line 375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26" name="Line 376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504" name="Group 377"/>
              <p:cNvGrpSpPr>
                <a:grpSpLocks/>
              </p:cNvGrpSpPr>
              <p:nvPr/>
            </p:nvGrpSpPr>
            <p:grpSpPr bwMode="auto">
              <a:xfrm rot="5400000">
                <a:off x="5616" y="3600"/>
                <a:ext cx="144" cy="336"/>
                <a:chOff x="3408" y="864"/>
                <a:chExt cx="192" cy="2400"/>
              </a:xfrm>
            </p:grpSpPr>
            <p:sp>
              <p:nvSpPr>
                <p:cNvPr id="18505" name="Line 378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06" name="Line 379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07" name="Line 380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08" name="Line 381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09" name="Line 382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10" name="Line 383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11" name="Line 384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12" name="Line 385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13" name="Line 386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14" name="Line 387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515" name="Line 388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8436" name="Group 389"/>
          <p:cNvGrpSpPr>
            <a:grpSpLocks/>
          </p:cNvGrpSpPr>
          <p:nvPr/>
        </p:nvGrpSpPr>
        <p:grpSpPr bwMode="auto">
          <a:xfrm>
            <a:off x="679450" y="1500188"/>
            <a:ext cx="6500813" cy="785812"/>
            <a:chOff x="456" y="1008"/>
            <a:chExt cx="4368" cy="528"/>
          </a:xfrm>
        </p:grpSpPr>
        <p:sp>
          <p:nvSpPr>
            <p:cNvPr id="18458" name="Rectangle 390"/>
            <p:cNvSpPr>
              <a:spLocks noChangeArrowheads="1"/>
            </p:cNvSpPr>
            <p:nvPr/>
          </p:nvSpPr>
          <p:spPr bwMode="auto">
            <a:xfrm>
              <a:off x="4212" y="1008"/>
              <a:ext cx="84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459" name="Rectangle 391"/>
            <p:cNvSpPr>
              <a:spLocks noChangeArrowheads="1"/>
            </p:cNvSpPr>
            <p:nvPr/>
          </p:nvSpPr>
          <p:spPr bwMode="auto">
            <a:xfrm>
              <a:off x="3804" y="1008"/>
              <a:ext cx="90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460" name="Rectangle 392"/>
            <p:cNvSpPr>
              <a:spLocks noChangeArrowheads="1"/>
            </p:cNvSpPr>
            <p:nvPr/>
          </p:nvSpPr>
          <p:spPr bwMode="auto">
            <a:xfrm>
              <a:off x="4776" y="1008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49" name="Rectangle 393"/>
            <p:cNvSpPr>
              <a:spLocks noChangeArrowheads="1"/>
            </p:cNvSpPr>
            <p:nvPr/>
          </p:nvSpPr>
          <p:spPr bwMode="auto">
            <a:xfrm>
              <a:off x="3642" y="1008"/>
              <a:ext cx="14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charset="0"/>
                </a:rPr>
                <a:t>d</a:t>
              </a:r>
            </a:p>
          </p:txBody>
        </p:sp>
        <p:sp>
          <p:nvSpPr>
            <p:cNvPr id="608650" name="Rectangle 394"/>
            <p:cNvSpPr>
              <a:spLocks noChangeArrowheads="1"/>
            </p:cNvSpPr>
            <p:nvPr/>
          </p:nvSpPr>
          <p:spPr bwMode="auto">
            <a:xfrm>
              <a:off x="4056" y="1008"/>
              <a:ext cx="14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charset="0"/>
                </a:rPr>
                <a:t>s</a:t>
              </a:r>
            </a:p>
          </p:txBody>
        </p:sp>
        <p:sp>
          <p:nvSpPr>
            <p:cNvPr id="608651" name="Rectangle 395"/>
            <p:cNvSpPr>
              <a:spLocks noChangeArrowheads="1"/>
            </p:cNvSpPr>
            <p:nvPr/>
          </p:nvSpPr>
          <p:spPr bwMode="auto">
            <a:xfrm>
              <a:off x="4620" y="1008"/>
              <a:ext cx="14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charset="0"/>
                </a:rPr>
                <a:t>b</a:t>
              </a:r>
            </a:p>
          </p:txBody>
        </p:sp>
        <p:sp>
          <p:nvSpPr>
            <p:cNvPr id="608652" name="Rectangle 396"/>
            <p:cNvSpPr>
              <a:spLocks noChangeArrowheads="1"/>
            </p:cNvSpPr>
            <p:nvPr/>
          </p:nvSpPr>
          <p:spPr bwMode="auto">
            <a:xfrm>
              <a:off x="456" y="1008"/>
              <a:ext cx="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charset="0"/>
                </a:rPr>
                <a:t>Q = </a:t>
              </a:r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charset="0"/>
                </a:rPr>
                <a:t>-</a:t>
              </a:r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charset="0"/>
                </a:rPr>
                <a:t>1/3</a:t>
              </a:r>
            </a:p>
          </p:txBody>
        </p:sp>
      </p:grpSp>
      <p:grpSp>
        <p:nvGrpSpPr>
          <p:cNvPr id="18437" name="Group 397"/>
          <p:cNvGrpSpPr>
            <a:grpSpLocks/>
          </p:cNvGrpSpPr>
          <p:nvPr/>
        </p:nvGrpSpPr>
        <p:grpSpPr bwMode="auto">
          <a:xfrm>
            <a:off x="679450" y="2500313"/>
            <a:ext cx="7277100" cy="785812"/>
            <a:chOff x="456" y="1680"/>
            <a:chExt cx="4890" cy="528"/>
          </a:xfrm>
        </p:grpSpPr>
        <p:sp>
          <p:nvSpPr>
            <p:cNvPr id="18451" name="Rectangle 398"/>
            <p:cNvSpPr>
              <a:spLocks noChangeArrowheads="1"/>
            </p:cNvSpPr>
            <p:nvPr/>
          </p:nvSpPr>
          <p:spPr bwMode="auto">
            <a:xfrm>
              <a:off x="3618" y="1680"/>
              <a:ext cx="16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452" name="Rectangle 399"/>
            <p:cNvSpPr>
              <a:spLocks noChangeArrowheads="1"/>
            </p:cNvSpPr>
            <p:nvPr/>
          </p:nvSpPr>
          <p:spPr bwMode="auto">
            <a:xfrm>
              <a:off x="4566" y="1680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453" name="Rectangle 400"/>
            <p:cNvSpPr>
              <a:spLocks noChangeArrowheads="1"/>
            </p:cNvSpPr>
            <p:nvPr/>
          </p:nvSpPr>
          <p:spPr bwMode="auto">
            <a:xfrm>
              <a:off x="5298" y="1680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57" name="Rectangle 401"/>
            <p:cNvSpPr>
              <a:spLocks noChangeArrowheads="1"/>
            </p:cNvSpPr>
            <p:nvPr/>
          </p:nvSpPr>
          <p:spPr bwMode="auto">
            <a:xfrm>
              <a:off x="3432" y="1680"/>
              <a:ext cx="14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charset="0"/>
                </a:rPr>
                <a:t>u</a:t>
              </a:r>
            </a:p>
          </p:txBody>
        </p:sp>
        <p:sp>
          <p:nvSpPr>
            <p:cNvPr id="608658" name="Rectangle 402"/>
            <p:cNvSpPr>
              <a:spLocks noChangeArrowheads="1"/>
            </p:cNvSpPr>
            <p:nvPr/>
          </p:nvSpPr>
          <p:spPr bwMode="auto">
            <a:xfrm>
              <a:off x="4404" y="1680"/>
              <a:ext cx="14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charset="0"/>
                </a:rPr>
                <a:t>c</a:t>
              </a:r>
            </a:p>
          </p:txBody>
        </p:sp>
        <p:sp>
          <p:nvSpPr>
            <p:cNvPr id="608659" name="Rectangle 403"/>
            <p:cNvSpPr>
              <a:spLocks noChangeArrowheads="1"/>
            </p:cNvSpPr>
            <p:nvPr/>
          </p:nvSpPr>
          <p:spPr bwMode="auto">
            <a:xfrm>
              <a:off x="5112" y="1680"/>
              <a:ext cx="14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charset="0"/>
                </a:rPr>
                <a:t>t</a:t>
              </a:r>
            </a:p>
          </p:txBody>
        </p:sp>
        <p:sp>
          <p:nvSpPr>
            <p:cNvPr id="608660" name="Rectangle 404"/>
            <p:cNvSpPr>
              <a:spLocks noChangeArrowheads="1"/>
            </p:cNvSpPr>
            <p:nvPr/>
          </p:nvSpPr>
          <p:spPr bwMode="auto">
            <a:xfrm>
              <a:off x="456" y="1680"/>
              <a:ext cx="91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charset="0"/>
                </a:rPr>
                <a:t>Q = </a:t>
              </a:r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charset="0"/>
                </a:rPr>
                <a:t>+</a:t>
              </a:r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charset="0"/>
                </a:rPr>
                <a:t>2/3</a:t>
              </a:r>
            </a:p>
          </p:txBody>
        </p:sp>
      </p:grpSp>
      <p:grpSp>
        <p:nvGrpSpPr>
          <p:cNvPr id="18438" name="Group 405"/>
          <p:cNvGrpSpPr>
            <a:grpSpLocks/>
          </p:cNvGrpSpPr>
          <p:nvPr/>
        </p:nvGrpSpPr>
        <p:grpSpPr bwMode="auto">
          <a:xfrm>
            <a:off x="679450" y="3500438"/>
            <a:ext cx="6294438" cy="785812"/>
            <a:chOff x="456" y="2352"/>
            <a:chExt cx="4230" cy="528"/>
          </a:xfrm>
        </p:grpSpPr>
        <p:sp>
          <p:nvSpPr>
            <p:cNvPr id="18444" name="Rectangle 406"/>
            <p:cNvSpPr>
              <a:spLocks noChangeArrowheads="1"/>
            </p:cNvSpPr>
            <p:nvPr/>
          </p:nvSpPr>
          <p:spPr bwMode="auto">
            <a:xfrm>
              <a:off x="3450" y="2352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445" name="Rectangle 407"/>
            <p:cNvSpPr>
              <a:spLocks noChangeArrowheads="1"/>
            </p:cNvSpPr>
            <p:nvPr/>
          </p:nvSpPr>
          <p:spPr bwMode="auto">
            <a:xfrm>
              <a:off x="4224" y="2352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446" name="Rectangle 408"/>
            <p:cNvSpPr>
              <a:spLocks noChangeArrowheads="1"/>
            </p:cNvSpPr>
            <p:nvPr/>
          </p:nvSpPr>
          <p:spPr bwMode="auto">
            <a:xfrm>
              <a:off x="4638" y="2352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65" name="Rectangle 409"/>
            <p:cNvSpPr>
              <a:spLocks noChangeArrowheads="1"/>
            </p:cNvSpPr>
            <p:nvPr/>
          </p:nvSpPr>
          <p:spPr bwMode="auto">
            <a:xfrm>
              <a:off x="456" y="2352"/>
              <a:ext cx="1296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charset="0"/>
                </a:rPr>
                <a:t>Charged Leptons</a:t>
              </a:r>
            </a:p>
          </p:txBody>
        </p:sp>
        <p:sp>
          <p:nvSpPr>
            <p:cNvPr id="608666" name="Rectangle 410"/>
            <p:cNvSpPr>
              <a:spLocks noChangeArrowheads="1"/>
            </p:cNvSpPr>
            <p:nvPr/>
          </p:nvSpPr>
          <p:spPr bwMode="auto">
            <a:xfrm>
              <a:off x="3288" y="2352"/>
              <a:ext cx="14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charset="0"/>
                </a:rPr>
                <a:t>e</a:t>
              </a:r>
            </a:p>
          </p:txBody>
        </p:sp>
        <p:sp>
          <p:nvSpPr>
            <p:cNvPr id="608667" name="Rectangle 411"/>
            <p:cNvSpPr>
              <a:spLocks noChangeArrowheads="1"/>
            </p:cNvSpPr>
            <p:nvPr/>
          </p:nvSpPr>
          <p:spPr bwMode="auto">
            <a:xfrm>
              <a:off x="4056" y="2352"/>
              <a:ext cx="14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 b="1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charset="0"/>
                </a:rPr>
                <a:t>m</a:t>
              </a:r>
            </a:p>
          </p:txBody>
        </p:sp>
        <p:sp>
          <p:nvSpPr>
            <p:cNvPr id="608668" name="Rectangle 412"/>
            <p:cNvSpPr>
              <a:spLocks noChangeArrowheads="1"/>
            </p:cNvSpPr>
            <p:nvPr/>
          </p:nvSpPr>
          <p:spPr bwMode="auto">
            <a:xfrm>
              <a:off x="4488" y="2352"/>
              <a:ext cx="14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 b="1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charset="0"/>
                </a:rPr>
                <a:t>t</a:t>
              </a:r>
            </a:p>
          </p:txBody>
        </p:sp>
      </p:grpSp>
      <p:grpSp>
        <p:nvGrpSpPr>
          <p:cNvPr id="18439" name="Group 413"/>
          <p:cNvGrpSpPr>
            <a:grpSpLocks/>
          </p:cNvGrpSpPr>
          <p:nvPr/>
        </p:nvGrpSpPr>
        <p:grpSpPr bwMode="auto">
          <a:xfrm>
            <a:off x="822325" y="4429125"/>
            <a:ext cx="3429000" cy="928688"/>
            <a:chOff x="552" y="2976"/>
            <a:chExt cx="2304" cy="624"/>
          </a:xfrm>
        </p:grpSpPr>
        <p:sp>
          <p:nvSpPr>
            <p:cNvPr id="608670" name="AutoShape 414"/>
            <p:cNvSpPr>
              <a:spLocks noChangeArrowheads="1"/>
            </p:cNvSpPr>
            <p:nvPr/>
          </p:nvSpPr>
          <p:spPr bwMode="auto">
            <a:xfrm>
              <a:off x="552" y="2976"/>
              <a:ext cx="864" cy="336"/>
            </a:xfrm>
            <a:prstGeom prst="leftArrow">
              <a:avLst>
                <a:gd name="adj1" fmla="val 60120"/>
                <a:gd name="adj2" fmla="val 50298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charset="0"/>
                </a:rPr>
                <a:t>All flavors</a:t>
              </a:r>
            </a:p>
          </p:txBody>
        </p:sp>
        <p:sp>
          <p:nvSpPr>
            <p:cNvPr id="608671" name="AutoShape 415"/>
            <p:cNvSpPr>
              <a:spLocks noChangeArrowheads="1"/>
            </p:cNvSpPr>
            <p:nvPr/>
          </p:nvSpPr>
          <p:spPr bwMode="auto">
            <a:xfrm>
              <a:off x="1122" y="3264"/>
              <a:ext cx="294" cy="336"/>
            </a:xfrm>
            <a:prstGeom prst="rightArrow">
              <a:avLst>
                <a:gd name="adj1" fmla="val 56546"/>
                <a:gd name="adj2" fmla="val 5748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>
                <a:defRPr/>
              </a:pPr>
              <a:endParaRPr lang="da-DK" sz="23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+mn-ea"/>
              </a:endParaRPr>
            </a:p>
          </p:txBody>
        </p:sp>
        <p:sp>
          <p:nvSpPr>
            <p:cNvPr id="608672" name="Rectangle 416"/>
            <p:cNvSpPr>
              <a:spLocks noChangeArrowheads="1"/>
            </p:cNvSpPr>
            <p:nvPr/>
          </p:nvSpPr>
          <p:spPr bwMode="auto">
            <a:xfrm>
              <a:off x="1080" y="326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 b="1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Symbol" charset="0"/>
                </a:rPr>
                <a:t>n</a:t>
              </a:r>
              <a:r>
                <a:rPr lang="en-US" sz="2300" baseline="-2500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Trebuchet MS" charset="0"/>
                </a:rPr>
                <a:t>3</a:t>
              </a:r>
            </a:p>
          </p:txBody>
        </p:sp>
        <p:sp>
          <p:nvSpPr>
            <p:cNvPr id="608673" name="Rectangle 417"/>
            <p:cNvSpPr>
              <a:spLocks noChangeArrowheads="1"/>
            </p:cNvSpPr>
            <p:nvPr/>
          </p:nvSpPr>
          <p:spPr bwMode="auto">
            <a:xfrm>
              <a:off x="1560" y="3024"/>
              <a:ext cx="1296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5725" tIns="42863" rIns="85725" bIns="42863" anchor="ctr"/>
            <a:lstStyle/>
            <a:p>
              <a:pPr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charset="0"/>
                </a:rPr>
                <a:t>Neutrinos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Power Spectrum of Cosmic Density Fluctuations</a:t>
            </a:r>
          </a:p>
        </p:txBody>
      </p:sp>
      <p:pic>
        <p:nvPicPr>
          <p:cNvPr id="29699" name="Picture 3" descr="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001000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71500" y="642938"/>
            <a:ext cx="8001000" cy="5929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17525" y="6437313"/>
            <a:ext cx="260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FROM MAX TEGMARK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5334000" y="1524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486400" y="1143000"/>
            <a:ext cx="1352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rgbClr val="FF0000"/>
                </a:solidFill>
              </a:rPr>
              <a:t>SDSS BAO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2286000"/>
            <a:ext cx="7899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3600" b="1">
                <a:solidFill>
                  <a:srgbClr val="E6F61A"/>
                </a:solidFill>
                <a:latin typeface="Comic Sans MS" charset="0"/>
              </a:rPr>
              <a:t>NOW, WHAT ABOUT NEUTRINO</a:t>
            </a:r>
          </a:p>
          <a:p>
            <a:pPr eaLnBrk="1" hangingPunct="1"/>
            <a:r>
              <a:rPr lang="da-DK" sz="3600" b="1">
                <a:solidFill>
                  <a:srgbClr val="E6F61A"/>
                </a:solidFill>
                <a:latin typeface="Comic Sans MS" charset="0"/>
              </a:rPr>
              <a:t>PHYSICS?</a:t>
            </a:r>
            <a:endParaRPr lang="en-US" sz="3600" b="1">
              <a:solidFill>
                <a:srgbClr val="E6F61A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258763" y="228600"/>
            <a:ext cx="8885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>
                <a:solidFill>
                  <a:schemeClr val="bg1"/>
                </a:solidFill>
              </a:rPr>
              <a:t>WHAT IS THE PRESENT BOUND ON THE NEUTRINO MASS?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838200" y="3733800"/>
            <a:ext cx="7435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STH, MIRIZZI, RAFFELT, WONG (arxiv:1004:0695)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HAMANN, STH, LESGOURGUES, RAMPF &amp; WONG (arxiv:1003.3999)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304800" y="1193800"/>
            <a:ext cx="794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000">
                <a:solidFill>
                  <a:schemeClr val="bg1"/>
                </a:solidFill>
              </a:rPr>
              <a:t>DEPENDS ON DATA SETS USED AND ALLOWED PARAMETERS </a:t>
            </a:r>
            <a:endParaRPr lang="en-US" sz="2000">
              <a:solidFill>
                <a:schemeClr val="bg1"/>
              </a:solidFill>
            </a:endParaRP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381000" y="3048000"/>
          <a:ext cx="3811588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4" imgW="1650960" imgH="253800" progId="Equation.3">
                  <p:embed/>
                </p:oleObj>
              </mc:Choice>
              <mc:Fallback>
                <p:oleObj name="Equation" r:id="rId4" imgW="1650960" imgH="253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048000"/>
                        <a:ext cx="3811588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Text Box 10"/>
          <p:cNvSpPr txBox="1">
            <a:spLocks noChangeArrowheads="1"/>
          </p:cNvSpPr>
          <p:nvPr/>
        </p:nvSpPr>
        <p:spPr bwMode="auto">
          <a:xfrm>
            <a:off x="4267200" y="2971800"/>
            <a:ext cx="4362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USING THE MINIMAL COSMOLOGICAL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MODEL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9" name="Text Box 11"/>
          <p:cNvSpPr txBox="1">
            <a:spLocks noChangeArrowheads="1"/>
          </p:cNvSpPr>
          <p:nvPr/>
        </p:nvSpPr>
        <p:spPr bwMode="auto">
          <a:xfrm>
            <a:off x="304800" y="1828800"/>
            <a:ext cx="6488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000">
                <a:solidFill>
                  <a:schemeClr val="bg1"/>
                </a:solidFill>
              </a:rPr>
              <a:t>THERE ARE </a:t>
            </a:r>
            <a:r>
              <a:rPr lang="da-DK" sz="2000" u="sng">
                <a:solidFill>
                  <a:schemeClr val="bg1"/>
                </a:solidFill>
              </a:rPr>
              <a:t>MANY</a:t>
            </a:r>
            <a:r>
              <a:rPr lang="da-DK" sz="2000">
                <a:solidFill>
                  <a:schemeClr val="bg1"/>
                </a:solidFill>
              </a:rPr>
              <a:t>  ANALYSES IN THE LITERATURE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200" name="Rectangle 12"/>
          <p:cNvSpPr>
            <a:spLocks noChangeArrowheads="1"/>
          </p:cNvSpPr>
          <p:nvPr/>
        </p:nvSpPr>
        <p:spPr bwMode="auto">
          <a:xfrm>
            <a:off x="152400" y="2743200"/>
            <a:ext cx="8686800" cy="18288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8201" name="Text Box 13"/>
          <p:cNvSpPr txBox="1">
            <a:spLocks noChangeArrowheads="1"/>
          </p:cNvSpPr>
          <p:nvPr/>
        </p:nvSpPr>
        <p:spPr bwMode="auto">
          <a:xfrm>
            <a:off x="669925" y="4684713"/>
            <a:ext cx="245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JUST ONE EXAMPLE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AutoShape 2"/>
          <p:cNvSpPr>
            <a:spLocks noChangeArrowheads="1"/>
          </p:cNvSpPr>
          <p:nvPr/>
        </p:nvSpPr>
        <p:spPr bwMode="auto">
          <a:xfrm flipH="1">
            <a:off x="2362200" y="3429000"/>
            <a:ext cx="5867400" cy="2209800"/>
          </a:xfrm>
          <a:prstGeom prst="rtTriangle">
            <a:avLst/>
          </a:pr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>
              <a:ea typeface="+mn-ea"/>
            </a:endParaRPr>
          </a:p>
        </p:txBody>
      </p:sp>
      <p:sp>
        <p:nvSpPr>
          <p:cNvPr id="31747" name="AutoShape 3"/>
          <p:cNvSpPr>
            <a:spLocks noChangeArrowheads="1"/>
          </p:cNvSpPr>
          <p:nvPr/>
        </p:nvSpPr>
        <p:spPr bwMode="auto">
          <a:xfrm rot="10800000" flipH="1">
            <a:off x="2362200" y="1752600"/>
            <a:ext cx="4800600" cy="1828800"/>
          </a:xfrm>
          <a:prstGeom prst="rtTriangle">
            <a:avLst/>
          </a:prstGeom>
          <a:solidFill>
            <a:srgbClr val="FF00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59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>
                <a:solidFill>
                  <a:schemeClr val="bg1"/>
                </a:solidFill>
              </a:rPr>
              <a:t>THE NEUTRINO MASS FROM COSMOLOGY PLOT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2362200" y="5715000"/>
            <a:ext cx="5791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 flipV="1">
            <a:off x="2286000" y="1143000"/>
            <a:ext cx="0" cy="449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7391400" y="5918200"/>
            <a:ext cx="1679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000">
                <a:solidFill>
                  <a:schemeClr val="bg1"/>
                </a:solidFill>
              </a:rPr>
              <a:t>Larger model</a:t>
            </a:r>
          </a:p>
          <a:p>
            <a:pPr eaLnBrk="1" hangingPunct="1"/>
            <a:r>
              <a:rPr lang="da-DK" sz="2000">
                <a:solidFill>
                  <a:schemeClr val="bg1"/>
                </a:solidFill>
              </a:rPr>
              <a:t>space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838200" y="1041400"/>
            <a:ext cx="1325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000">
                <a:solidFill>
                  <a:schemeClr val="bg1"/>
                </a:solidFill>
              </a:rPr>
              <a:t>More data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974725" y="4913313"/>
            <a:ext cx="1174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CMB only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990600" y="3886200"/>
            <a:ext cx="1003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+ SDSS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990600" y="2590800"/>
            <a:ext cx="96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+ SNI-a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+WL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990600" y="1752600"/>
            <a:ext cx="119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+Ly-alpha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2422525" y="5827713"/>
            <a:ext cx="97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Minimal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  <a:latin typeface="Symbol" charset="0"/>
              </a:rPr>
              <a:t>L</a:t>
            </a:r>
            <a:r>
              <a:rPr lang="da-DK">
                <a:solidFill>
                  <a:schemeClr val="bg1"/>
                </a:solidFill>
                <a:latin typeface="Arial Unicode MS" charset="0"/>
              </a:rPr>
              <a:t>CDM</a:t>
            </a:r>
            <a:endParaRPr lang="en-US">
              <a:solidFill>
                <a:schemeClr val="bg1"/>
              </a:solidFill>
              <a:latin typeface="Symbol" charset="0"/>
            </a:endParaRP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4419600" y="5867400"/>
            <a:ext cx="561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N</a:t>
            </a:r>
            <a:r>
              <a:rPr lang="da-DK" baseline="-25000">
                <a:solidFill>
                  <a:schemeClr val="bg1"/>
                </a:solidFill>
                <a:latin typeface="Symbol" charset="0"/>
              </a:rPr>
              <a:t>n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791200" y="5867400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w</a:t>
            </a:r>
            <a:r>
              <a:rPr lang="da-DK">
                <a:solidFill>
                  <a:schemeClr val="bg1"/>
                </a:solidFill>
              </a:rPr>
              <a:t>+……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2514600" y="4953000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1.1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514600" y="3886200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0.6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2514600" y="2667000"/>
            <a:ext cx="104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~ 0.5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2514600" y="1752600"/>
            <a:ext cx="104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~ 0.2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4267200" y="4953000"/>
            <a:ext cx="850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~ 2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5867400" y="4953000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2.?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7467600" y="4953000"/>
            <a:ext cx="90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???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4343400" y="3886200"/>
            <a:ext cx="850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~ 1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5867400" y="3886200"/>
            <a:ext cx="85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1-2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4267200" y="26670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0.5-0.6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5867400" y="26670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0.5-0.6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4267200" y="17526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5867400" y="17526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19229" name="Picture 29" descr="cards_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2667000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0" name="Picture 30" descr="01807_menkaure_pyram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29000"/>
            <a:ext cx="28003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381000" y="5486400"/>
            <a:ext cx="421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Gonzalez-Garcia et al., arxiv:1006.3795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46854" name="Oval 6"/>
          <p:cNvSpPr>
            <a:spLocks noChangeArrowheads="1"/>
          </p:cNvSpPr>
          <p:nvPr/>
        </p:nvSpPr>
        <p:spPr bwMode="auto">
          <a:xfrm>
            <a:off x="1676400" y="2286000"/>
            <a:ext cx="8382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8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3200400" y="609600"/>
            <a:ext cx="25479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800">
                <a:solidFill>
                  <a:schemeClr val="bg1"/>
                </a:solidFill>
                <a:latin typeface="Comic Sans MS" charset="0"/>
              </a:rPr>
              <a:t>WHAT IS </a:t>
            </a:r>
            <a:r>
              <a:rPr lang="da-DK" sz="2800" i="1">
                <a:solidFill>
                  <a:schemeClr val="bg1"/>
                </a:solidFill>
                <a:latin typeface="Comic Sans MS" charset="0"/>
              </a:rPr>
              <a:t>N</a:t>
            </a:r>
            <a:r>
              <a:rPr lang="da-DK" sz="2800" baseline="-25000">
                <a:solidFill>
                  <a:schemeClr val="bg1"/>
                </a:solidFill>
                <a:latin typeface="Symbol" charset="0"/>
              </a:rPr>
              <a:t>n</a:t>
            </a:r>
            <a:r>
              <a:rPr lang="da-DK" sz="2800">
                <a:solidFill>
                  <a:schemeClr val="bg1"/>
                </a:solidFill>
                <a:latin typeface="Symbol" charset="0"/>
              </a:rPr>
              <a:t>?</a:t>
            </a:r>
            <a:endParaRPr lang="en-US" sz="28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898525" y="1793875"/>
            <a:ext cx="73580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A MEASURE OF THE ENERGY DENSITY IN NON-INTERACTING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RADIATION IN THE EARLY UNIVERSE</a:t>
            </a:r>
          </a:p>
          <a:p>
            <a:pPr eaLnBrk="1" hangingPunct="1"/>
            <a:endParaRPr lang="da-DK">
              <a:solidFill>
                <a:schemeClr val="bg1"/>
              </a:solidFill>
              <a:latin typeface="Comic Sans MS" charset="0"/>
            </a:endParaRPr>
          </a:p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THE STANDARD MODEL PREDICTION IS </a:t>
            </a:r>
            <a:endParaRPr lang="en-US">
              <a:solidFill>
                <a:schemeClr val="bg1"/>
              </a:solidFill>
              <a:latin typeface="Comic Sans MS" charset="0"/>
            </a:endParaRP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752600" y="3200400"/>
          <a:ext cx="5699125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3" imgW="2489040" imgH="495000" progId="Equation.3">
                  <p:embed/>
                </p:oleObj>
              </mc:Choice>
              <mc:Fallback>
                <p:oleObj name="Equation" r:id="rId3" imgW="2489040" imgH="495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200400"/>
                        <a:ext cx="5699125" cy="11350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990600" y="4953000"/>
            <a:ext cx="7150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BUT ADDITIONAL LIGHT PARTICLES (STERILE NEUTRINOS,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AXIONS, MAJORONS,…..) COULD MAKE IT HIGHER</a:t>
            </a:r>
            <a:endParaRPr lang="en-US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1812925" y="4303713"/>
            <a:ext cx="348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Mangano et al., hep-ph/0506164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097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7875" name="Rectangle 3"/>
          <p:cNvSpPr>
            <a:spLocks noChangeArrowheads="1"/>
          </p:cNvSpPr>
          <p:nvPr/>
        </p:nvSpPr>
        <p:spPr bwMode="auto">
          <a:xfrm>
            <a:off x="5291138" y="127000"/>
            <a:ext cx="228600" cy="5867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12725" y="239713"/>
            <a:ext cx="27511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000">
                <a:solidFill>
                  <a:schemeClr val="bg1"/>
                </a:solidFill>
              </a:rPr>
              <a:t>TIME EVOLUTION OF</a:t>
            </a:r>
          </a:p>
          <a:p>
            <a:pPr eaLnBrk="1" hangingPunct="1"/>
            <a:r>
              <a:rPr lang="da-DK" sz="2000">
                <a:solidFill>
                  <a:schemeClr val="bg1"/>
                </a:solidFill>
              </a:rPr>
              <a:t>THE 95% BOUND ON</a:t>
            </a:r>
          </a:p>
          <a:p>
            <a:pPr eaLnBrk="1" hangingPunct="1"/>
            <a:r>
              <a:rPr lang="da-DK" sz="2000" i="1">
                <a:solidFill>
                  <a:schemeClr val="bg1"/>
                </a:solidFill>
              </a:rPr>
              <a:t>N</a:t>
            </a:r>
            <a:r>
              <a:rPr lang="da-DK" sz="2000" baseline="-25000">
                <a:solidFill>
                  <a:schemeClr val="bg1"/>
                </a:solidFill>
                <a:latin typeface="Symbol" charset="0"/>
              </a:rPr>
              <a:t>n</a:t>
            </a:r>
            <a:endParaRPr lang="en-US" sz="2000" i="1">
              <a:solidFill>
                <a:schemeClr val="bg1"/>
              </a:solidFill>
            </a:endParaRPr>
          </a:p>
        </p:txBody>
      </p:sp>
      <p:sp>
        <p:nvSpPr>
          <p:cNvPr id="847877" name="Text Box 5"/>
          <p:cNvSpPr txBox="1">
            <a:spLocks noChangeArrowheads="1"/>
          </p:cNvSpPr>
          <p:nvPr/>
        </p:nvSpPr>
        <p:spPr bwMode="auto">
          <a:xfrm>
            <a:off x="136525" y="5573713"/>
            <a:ext cx="27289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000">
                <a:solidFill>
                  <a:schemeClr val="bg1"/>
                </a:solidFill>
              </a:rPr>
              <a:t>ESTIMATED PLANCK</a:t>
            </a:r>
          </a:p>
          <a:p>
            <a:pPr eaLnBrk="1" hangingPunct="1"/>
            <a:r>
              <a:rPr lang="da-DK" sz="2000">
                <a:solidFill>
                  <a:schemeClr val="bg1"/>
                </a:solidFill>
              </a:rPr>
              <a:t>SENSITIVITY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47878" name="Line 6"/>
          <p:cNvSpPr>
            <a:spLocks noChangeShapeType="1"/>
          </p:cNvSpPr>
          <p:nvPr/>
        </p:nvSpPr>
        <p:spPr bwMode="auto">
          <a:xfrm>
            <a:off x="2971800" y="5791200"/>
            <a:ext cx="2286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232525" y="115888"/>
            <a:ext cx="170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>
                <a:solidFill>
                  <a:schemeClr val="bg1"/>
                </a:solidFill>
              </a:rPr>
              <a:t>Pre-WMAP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6324600" y="1371600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>
                <a:solidFill>
                  <a:schemeClr val="bg1"/>
                </a:solidFill>
              </a:rPr>
              <a:t>WMAP-1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6324600" y="2362200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>
                <a:solidFill>
                  <a:schemeClr val="bg1"/>
                </a:solidFill>
              </a:rPr>
              <a:t>WMAP-3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6324600" y="3276600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>
                <a:solidFill>
                  <a:schemeClr val="bg1"/>
                </a:solidFill>
              </a:rPr>
              <a:t>WMAP-5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6324600" y="4191000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>
                <a:solidFill>
                  <a:schemeClr val="bg1"/>
                </a:solidFill>
              </a:rPr>
              <a:t>WMAP-7</a:t>
            </a: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7875" grpId="0" animBg="1"/>
      <p:bldP spid="847877" grpId="0"/>
      <p:bldP spid="84787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1752600" y="5257800"/>
            <a:ext cx="16002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>
            <a:off x="1752600" y="3505200"/>
            <a:ext cx="1600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1752600" y="3352800"/>
            <a:ext cx="16002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1752600" y="5029200"/>
            <a:ext cx="160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1752600" y="5181600"/>
            <a:ext cx="1600200" cy="0"/>
          </a:xfrm>
          <a:prstGeom prst="line">
            <a:avLst/>
          </a:prstGeom>
          <a:noFill/>
          <a:ln w="28575">
            <a:solidFill>
              <a:srgbClr val="E6F6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5334000" y="3581400"/>
            <a:ext cx="16002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>
            <a:off x="5334000" y="5257800"/>
            <a:ext cx="1600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>
            <a:off x="5334000" y="5105400"/>
            <a:ext cx="16002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5334000" y="3352800"/>
            <a:ext cx="160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>
            <a:off x="5334000" y="3505200"/>
            <a:ext cx="1600200" cy="0"/>
          </a:xfrm>
          <a:prstGeom prst="line">
            <a:avLst/>
          </a:prstGeom>
          <a:noFill/>
          <a:ln w="28575">
            <a:solidFill>
              <a:srgbClr val="E6F6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838200" y="1600200"/>
            <a:ext cx="7499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ASSUMING A NUMBER OF ADDITIONAL STERILE STATES OF 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APPROXIMATELY EQUAL MASS, TWO QUALITATIVELY DIFFERENT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HIERARCHIES EMERGE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2117725" y="5602288"/>
            <a:ext cx="75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 b="1">
                <a:solidFill>
                  <a:schemeClr val="bg1"/>
                </a:solidFill>
              </a:rPr>
              <a:t>3+N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5791200" y="5565775"/>
            <a:ext cx="75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 b="1">
                <a:solidFill>
                  <a:schemeClr val="bg1"/>
                </a:solidFill>
              </a:rPr>
              <a:t>N+3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762000" y="2971800"/>
            <a:ext cx="574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3600">
                <a:solidFill>
                  <a:schemeClr val="bg1"/>
                </a:solidFill>
                <a:latin typeface="Symbol" charset="0"/>
              </a:rPr>
              <a:t>n</a:t>
            </a:r>
            <a:r>
              <a:rPr lang="da-DK" sz="3600" baseline="-25000">
                <a:solidFill>
                  <a:schemeClr val="bg1"/>
                </a:solidFill>
              </a:rPr>
              <a:t>s</a:t>
            </a:r>
            <a:endParaRPr lang="en-US" sz="3600">
              <a:solidFill>
                <a:schemeClr val="bg1"/>
              </a:solidFill>
              <a:latin typeface="Symbol" charset="0"/>
            </a:endParaRP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7239000" y="4800600"/>
            <a:ext cx="574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3600">
                <a:solidFill>
                  <a:schemeClr val="bg1"/>
                </a:solidFill>
                <a:latin typeface="Symbol" charset="0"/>
              </a:rPr>
              <a:t>n</a:t>
            </a:r>
            <a:r>
              <a:rPr lang="da-DK" sz="3600" baseline="-25000">
                <a:solidFill>
                  <a:schemeClr val="bg1"/>
                </a:solidFill>
              </a:rPr>
              <a:t>s</a:t>
            </a:r>
            <a:endParaRPr lang="en-US" sz="3600">
              <a:solidFill>
                <a:schemeClr val="bg1"/>
              </a:solidFill>
              <a:latin typeface="Symbol" charset="0"/>
            </a:endParaRP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838200" y="4724400"/>
            <a:ext cx="625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3600">
                <a:solidFill>
                  <a:schemeClr val="bg1"/>
                </a:solidFill>
                <a:latin typeface="Symbol" charset="0"/>
              </a:rPr>
              <a:t>n</a:t>
            </a:r>
            <a:r>
              <a:rPr lang="da-DK" sz="3600" baseline="-25000">
                <a:solidFill>
                  <a:schemeClr val="bg1"/>
                </a:solidFill>
              </a:rPr>
              <a:t>A</a:t>
            </a:r>
            <a:endParaRPr lang="en-US" sz="3600">
              <a:solidFill>
                <a:schemeClr val="bg1"/>
              </a:solidFill>
              <a:latin typeface="Symbol" charset="0"/>
            </a:endParaRP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7239000" y="3048000"/>
            <a:ext cx="625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3600">
                <a:solidFill>
                  <a:schemeClr val="bg1"/>
                </a:solidFill>
                <a:latin typeface="Symbol" charset="0"/>
              </a:rPr>
              <a:t>n</a:t>
            </a:r>
            <a:r>
              <a:rPr lang="da-DK" sz="3600" baseline="-25000">
                <a:solidFill>
                  <a:schemeClr val="bg1"/>
                </a:solidFill>
              </a:rPr>
              <a:t>A</a:t>
            </a:r>
            <a:endParaRPr lang="en-US" sz="3600">
              <a:solidFill>
                <a:schemeClr val="bg1"/>
              </a:solidFill>
              <a:latin typeface="Symbol" charset="0"/>
            </a:endParaRP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822325" y="417513"/>
            <a:ext cx="7778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A STERILE NEUTRINO IS PERHAPS THE MOST OBVIOUS CANDIDATE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FOR AN EXPLANATION OF THE EXTRA ENERGY DENSITY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083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36525" y="341313"/>
            <a:ext cx="360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Hamann, STH, Raffelt, Tamborra,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Wong, arxiv:1006.5276 (PRL)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0325" y="1789113"/>
            <a:ext cx="38862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COSMOLOGY AT PRESENT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NOT ONLY MARGINALLY 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PREFERS  EXTRA ENERGY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DENSITY, BUT ALSO ALLOWS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FOR QUITE HIGH NEUTRINO 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MASSES!</a:t>
            </a:r>
          </a:p>
          <a:p>
            <a:pPr eaLnBrk="1" hangingPunct="1"/>
            <a:endParaRPr lang="da-DK">
              <a:solidFill>
                <a:schemeClr val="bg1"/>
              </a:solidFill>
            </a:endParaRP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IF STERILE NEUTRINOS ARE THE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CAUSE, KATRIN MIGHT BE ABLE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TO DETECT THEM!</a:t>
            </a:r>
          </a:p>
          <a:p>
            <a:pPr eaLnBrk="1" hangingPunct="1"/>
            <a:endParaRPr lang="en-US">
              <a:solidFill>
                <a:schemeClr val="bg1"/>
              </a:solidFill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7315200" y="457200"/>
            <a:ext cx="75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 b="1"/>
              <a:t>3+N</a:t>
            </a:r>
            <a:endParaRPr lang="en-US" sz="2400" b="1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876800" y="3810000"/>
            <a:ext cx="75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 b="1"/>
              <a:t>N+3</a:t>
            </a:r>
            <a:endParaRPr lang="en-US" sz="2400" b="1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228600" y="5410200"/>
            <a:ext cx="2952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See also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Dodelson et al. 2006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Melchiorri et al. 2009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Acero &amp; Lesgourgues 2009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1450"/>
            <a:ext cx="5332413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06375"/>
            <a:ext cx="8534400" cy="555625"/>
          </a:xfrm>
          <a:ln>
            <a:miter lim="800000"/>
            <a:headEnd/>
            <a:tailEnd/>
          </a:ln>
        </p:spPr>
        <p:txBody>
          <a:bodyPr tIns="6048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en-US" sz="2400" b="1" kern="1200" dirty="0">
                <a:solidFill>
                  <a:srgbClr val="00009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ＭＳ Ｐゴシック" pitchFamily="-65" charset="-128"/>
                <a:cs typeface="Arial"/>
              </a:rPr>
              <a:t>Updated Antineutrino mode MB results for E&gt;475 </a:t>
            </a:r>
            <a:r>
              <a:rPr lang="en-US" sz="2400" b="1" kern="1200" dirty="0" err="1">
                <a:solidFill>
                  <a:srgbClr val="00009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ＭＳ Ｐゴシック" pitchFamily="-65" charset="-128"/>
                <a:cs typeface="Arial"/>
              </a:rPr>
              <a:t>MeV</a:t>
            </a:r>
            <a:r>
              <a:rPr lang="en-US" sz="2000" b="1" kern="1200" dirty="0">
                <a:solidFill>
                  <a:srgbClr val="00009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ＭＳ Ｐゴシック" pitchFamily="-65" charset="-128"/>
                <a:cs typeface="Arial"/>
              </a:rPr>
              <a:t> </a:t>
            </a:r>
            <a:br>
              <a:rPr lang="en-US" sz="2000" b="1" kern="1200" dirty="0">
                <a:solidFill>
                  <a:srgbClr val="00009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ＭＳ Ｐゴシック" pitchFamily="-65" charset="-128"/>
                <a:cs typeface="Arial"/>
              </a:rPr>
            </a:br>
            <a:r>
              <a:rPr lang="en-US" sz="2000" b="1" kern="1200" dirty="0">
                <a:solidFill>
                  <a:srgbClr val="00009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ＭＳ Ｐゴシック" pitchFamily="-65" charset="-128"/>
                <a:cs typeface="Arial"/>
              </a:rPr>
              <a:t>(official oscillation region)                       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3886200" cy="2579688"/>
          </a:xfrm>
        </p:spPr>
        <p:txBody>
          <a:bodyPr tIns="3528"/>
          <a:lstStyle/>
          <a:p>
            <a:pPr marL="411163" indent="-228600" eaLnBrk="1" hangingPunct="1">
              <a:buSzPct val="107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>
                <a:latin typeface="Arial" charset="0"/>
              </a:rPr>
              <a:t>Results for </a:t>
            </a:r>
            <a:r>
              <a:rPr lang="en-US" sz="2400" b="1">
                <a:solidFill>
                  <a:srgbClr val="FF0000"/>
                </a:solidFill>
                <a:latin typeface="Arial" charset="0"/>
              </a:rPr>
              <a:t>5.66E20 POT</a:t>
            </a:r>
            <a:endParaRPr lang="en-US" sz="2400">
              <a:latin typeface="Arial" charset="0"/>
            </a:endParaRPr>
          </a:p>
          <a:p>
            <a:pPr marL="411163" indent="-228600" eaLnBrk="1" hangingPunct="1">
              <a:buSzPct val="107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>
                <a:latin typeface="Arial" charset="0"/>
              </a:rPr>
              <a:t>Maximum likelihood fit.</a:t>
            </a:r>
          </a:p>
          <a:p>
            <a:pPr marL="411163" indent="-228600" eaLnBrk="1" hangingPunct="1">
              <a:buSzPct val="107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>
                <a:latin typeface="Arial" charset="0"/>
              </a:rPr>
              <a:t>Null excluded at 99.4% with respect to the two neutrino oscillation fit.</a:t>
            </a:r>
          </a:p>
          <a:p>
            <a:pPr marL="411163" indent="-228600" eaLnBrk="1" hangingPunct="1">
              <a:buSzPct val="107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>
                <a:latin typeface="Arial" charset="0"/>
              </a:rPr>
              <a:t>Best Fit Point </a:t>
            </a:r>
          </a:p>
          <a:p>
            <a:pPr marL="411163" indent="-228600" eaLnBrk="1" hangingPunct="1">
              <a:buSzPct val="107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>
                <a:latin typeface="Arial" charset="0"/>
              </a:rPr>
              <a:t>   (∆m</a:t>
            </a:r>
            <a:r>
              <a:rPr lang="en-US" sz="2400" baseline="30000">
                <a:latin typeface="Arial" charset="0"/>
              </a:rPr>
              <a:t>2</a:t>
            </a:r>
            <a:r>
              <a:rPr lang="en-US" sz="2400">
                <a:latin typeface="Arial" charset="0"/>
              </a:rPr>
              <a:t>, sin</a:t>
            </a:r>
            <a:r>
              <a:rPr lang="en-US" sz="2400" baseline="30000">
                <a:latin typeface="Arial" charset="0"/>
              </a:rPr>
              <a:t>2</a:t>
            </a:r>
            <a:r>
              <a:rPr lang="en-US" sz="2400">
                <a:latin typeface="Arial" charset="0"/>
              </a:rPr>
              <a:t> 2θ) = </a:t>
            </a:r>
          </a:p>
          <a:p>
            <a:pPr marL="411163" indent="-228600" eaLnBrk="1" hangingPunct="1">
              <a:buSzPct val="107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>
                <a:latin typeface="Arial" charset="0"/>
              </a:rPr>
              <a:t>   (0.064 eV</a:t>
            </a:r>
            <a:r>
              <a:rPr lang="en-US" sz="2400" baseline="30000">
                <a:latin typeface="Arial" charset="0"/>
              </a:rPr>
              <a:t>2</a:t>
            </a:r>
            <a:r>
              <a:rPr lang="en-US" sz="2400">
                <a:latin typeface="Arial" charset="0"/>
              </a:rPr>
              <a:t>, 0.96)</a:t>
            </a:r>
          </a:p>
          <a:p>
            <a:pPr marL="411163" indent="-228600" eaLnBrk="1" hangingPunct="1">
              <a:buSzPct val="107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>
                <a:latin typeface="Arial" charset="0"/>
              </a:rPr>
              <a:t>    χ</a:t>
            </a:r>
            <a:r>
              <a:rPr lang="en-US" sz="2400" baseline="30000">
                <a:latin typeface="Arial" charset="0"/>
              </a:rPr>
              <a:t>2</a:t>
            </a:r>
            <a:r>
              <a:rPr lang="en-US" sz="2400">
                <a:latin typeface="Arial" charset="0"/>
              </a:rPr>
              <a:t>/NDF= 16.4/12.6</a:t>
            </a:r>
          </a:p>
          <a:p>
            <a:pPr marL="411163" indent="-228600" eaLnBrk="1" hangingPunct="1">
              <a:buSzPct val="107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>
                <a:latin typeface="Arial" charset="0"/>
              </a:rPr>
              <a:t>   P(χ</a:t>
            </a:r>
            <a:r>
              <a:rPr lang="en-US" sz="2400" baseline="30000">
                <a:latin typeface="Arial" charset="0"/>
              </a:rPr>
              <a:t>2</a:t>
            </a:r>
            <a:r>
              <a:rPr lang="en-US" sz="2400">
                <a:latin typeface="Arial" charset="0"/>
              </a:rPr>
              <a:t>)= 20.5%</a:t>
            </a:r>
          </a:p>
          <a:p>
            <a:pPr marL="411163" indent="-228600" eaLnBrk="1" hangingPunct="1">
              <a:buSzPct val="107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>
                <a:latin typeface="Arial" charset="0"/>
              </a:rPr>
              <a:t>Results to be published.</a:t>
            </a: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7086600" y="3125788"/>
            <a:ext cx="777875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2520" rIns="0" bIns="0"/>
          <a:lstStyle>
            <a:lvl1pPr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cs typeface="Lucida Sans Unicode" charset="0"/>
              </a:rPr>
              <a:t>E&gt;475 MeV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0" y="6461125"/>
            <a:ext cx="5827713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Richard Van de Water, NEUTRINO 2010, June 14</a:t>
            </a: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4343400" y="3962400"/>
            <a:ext cx="4038600" cy="2057400"/>
          </a:xfrm>
          <a:prstGeom prst="rect">
            <a:avLst/>
          </a:prstGeom>
          <a:solidFill>
            <a:schemeClr val="hlink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152400" y="2895600"/>
            <a:ext cx="8839200" cy="1676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latin typeface="Times New Roman" charset="0"/>
              </a:rPr>
              <a:t> </a:t>
            </a:r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228600" y="2978150"/>
          <a:ext cx="6934200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4" imgW="3454200" imgH="736560" progId="Equation.3">
                  <p:embed/>
                </p:oleObj>
              </mc:Choice>
              <mc:Fallback>
                <p:oleObj name="Equation" r:id="rId4" imgW="3454200" imgH="73656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978150"/>
                        <a:ext cx="6934200" cy="147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0"/>
          <p:cNvGraphicFramePr>
            <a:graphicFrameLocks noChangeAspect="1"/>
          </p:cNvGraphicFramePr>
          <p:nvPr/>
        </p:nvGraphicFramePr>
        <p:xfrm>
          <a:off x="7239000" y="3200400"/>
          <a:ext cx="1371600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6" imgW="736560" imgH="558720" progId="Equation.3">
                  <p:embed/>
                </p:oleObj>
              </mc:Choice>
              <mc:Fallback>
                <p:oleObj name="Equation" r:id="rId6" imgW="736560" imgH="55872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200400"/>
                        <a:ext cx="1371600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11"/>
          <p:cNvGraphicFramePr>
            <a:graphicFrameLocks noChangeAspect="1"/>
          </p:cNvGraphicFramePr>
          <p:nvPr/>
        </p:nvGraphicFramePr>
        <p:xfrm>
          <a:off x="3048000" y="457200"/>
          <a:ext cx="2803525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8" imgW="1168200" imgH="711000" progId="Equation.3">
                  <p:embed/>
                </p:oleObj>
              </mc:Choice>
              <mc:Fallback>
                <p:oleObj name="Equation" r:id="rId8" imgW="1168200" imgH="7110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57200"/>
                        <a:ext cx="2803525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12"/>
          <p:cNvSpPr txBox="1">
            <a:spLocks noChangeArrowheads="1"/>
          </p:cNvSpPr>
          <p:nvPr/>
        </p:nvSpPr>
        <p:spPr bwMode="auto">
          <a:xfrm>
            <a:off x="381000" y="457200"/>
            <a:ext cx="2446338" cy="3968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000">
                <a:solidFill>
                  <a:schemeClr val="bg1"/>
                </a:solidFill>
                <a:latin typeface="Helvetica" charset="0"/>
              </a:rPr>
              <a:t>FLAVOUR STATES</a:t>
            </a:r>
            <a:endParaRPr lang="en-US" sz="200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032" name="Text Box 13"/>
          <p:cNvSpPr txBox="1">
            <a:spLocks noChangeArrowheads="1"/>
          </p:cNvSpPr>
          <p:nvPr/>
        </p:nvSpPr>
        <p:spPr bwMode="auto">
          <a:xfrm>
            <a:off x="6035675" y="457200"/>
            <a:ext cx="3108325" cy="3968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000">
                <a:solidFill>
                  <a:schemeClr val="bg1"/>
                </a:solidFill>
                <a:latin typeface="Helvetica" charset="0"/>
              </a:rPr>
              <a:t>PROPAGATION STATES</a:t>
            </a:r>
            <a:endParaRPr lang="en-US" sz="200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033" name="Line 14"/>
          <p:cNvSpPr>
            <a:spLocks noChangeShapeType="1"/>
          </p:cNvSpPr>
          <p:nvPr/>
        </p:nvSpPr>
        <p:spPr bwMode="auto">
          <a:xfrm>
            <a:off x="1981200" y="990600"/>
            <a:ext cx="9906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4" name="Line 15"/>
          <p:cNvSpPr>
            <a:spLocks noChangeShapeType="1"/>
          </p:cNvSpPr>
          <p:nvPr/>
        </p:nvSpPr>
        <p:spPr bwMode="auto">
          <a:xfrm flipH="1">
            <a:off x="5943600" y="914400"/>
            <a:ext cx="6858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5" name="Text Box 16"/>
          <p:cNvSpPr txBox="1">
            <a:spLocks noChangeArrowheads="1"/>
          </p:cNvSpPr>
          <p:nvPr/>
        </p:nvSpPr>
        <p:spPr bwMode="auto">
          <a:xfrm>
            <a:off x="2971800" y="2362200"/>
            <a:ext cx="3471863" cy="3968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000">
                <a:solidFill>
                  <a:schemeClr val="bg1"/>
                </a:solidFill>
                <a:latin typeface="Helvetica" charset="0"/>
              </a:rPr>
              <a:t>MIXING MATRIX (UNITARY)</a:t>
            </a:r>
            <a:endParaRPr lang="en-US" sz="200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036" name="Line 17"/>
          <p:cNvSpPr>
            <a:spLocks noChangeShapeType="1"/>
          </p:cNvSpPr>
          <p:nvPr/>
        </p:nvSpPr>
        <p:spPr bwMode="auto">
          <a:xfrm flipV="1">
            <a:off x="4343400" y="1524000"/>
            <a:ext cx="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84051" name="Oval 19"/>
          <p:cNvSpPr>
            <a:spLocks noChangeArrowheads="1"/>
          </p:cNvSpPr>
          <p:nvPr/>
        </p:nvSpPr>
        <p:spPr bwMode="auto">
          <a:xfrm>
            <a:off x="4343400" y="0"/>
            <a:ext cx="1524000" cy="25146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684052" name="Text Box 20"/>
          <p:cNvSpPr txBox="1">
            <a:spLocks noChangeArrowheads="1"/>
          </p:cNvSpPr>
          <p:nvPr/>
        </p:nvSpPr>
        <p:spPr bwMode="auto">
          <a:xfrm>
            <a:off x="2590800" y="5257800"/>
            <a:ext cx="5916613" cy="7080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000">
                <a:solidFill>
                  <a:srgbClr val="E6F61A"/>
                </a:solidFill>
                <a:latin typeface="Comic Sans MS" charset="0"/>
              </a:rPr>
              <a:t>COSMOLOGY IS SENSITIVE TO THE </a:t>
            </a:r>
          </a:p>
          <a:p>
            <a:pPr eaLnBrk="1" hangingPunct="1"/>
            <a:r>
              <a:rPr lang="da-DK" sz="2000">
                <a:solidFill>
                  <a:srgbClr val="E6F61A"/>
                </a:solidFill>
                <a:latin typeface="Comic Sans MS" charset="0"/>
              </a:rPr>
              <a:t>MASS STATES, NOT THE FLAVOUR STATES </a:t>
            </a:r>
          </a:p>
        </p:txBody>
      </p:sp>
      <p:sp>
        <p:nvSpPr>
          <p:cNvPr id="684055" name="AutoShape 23"/>
          <p:cNvSpPr>
            <a:spLocks noChangeArrowheads="1"/>
          </p:cNvSpPr>
          <p:nvPr/>
        </p:nvSpPr>
        <p:spPr bwMode="auto">
          <a:xfrm>
            <a:off x="4953000" y="2590800"/>
            <a:ext cx="304800" cy="2514600"/>
          </a:xfrm>
          <a:prstGeom prst="upArrow">
            <a:avLst>
              <a:gd name="adj1" fmla="val 50000"/>
              <a:gd name="adj2" fmla="val 206250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4051" grpId="0" animBg="1"/>
      <p:bldP spid="684052" grpId="0" animBg="1"/>
      <p:bldP spid="68405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914400" y="304800"/>
            <a:ext cx="7791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3200">
                <a:solidFill>
                  <a:schemeClr val="bg1"/>
                </a:solidFill>
              </a:rPr>
              <a:t>WHAT IS IN STORE FOR THE FUTURE?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09600" y="1219200"/>
            <a:ext cx="75819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>
                <a:solidFill>
                  <a:schemeClr val="bg1"/>
                </a:solidFill>
              </a:rPr>
              <a:t>BETTER CMB TEMPERATURE AND POLARIZATION</a:t>
            </a:r>
          </a:p>
          <a:p>
            <a:pPr eaLnBrk="1" hangingPunct="1"/>
            <a:r>
              <a:rPr lang="da-DK" sz="2400">
                <a:solidFill>
                  <a:schemeClr val="bg1"/>
                </a:solidFill>
              </a:rPr>
              <a:t>MEASUREMENTS (PLANCK)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72120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>
                <a:solidFill>
                  <a:schemeClr val="bg1"/>
                </a:solidFill>
              </a:rPr>
              <a:t>LARGE SCALE STRUCTURE SURVEYS AT HIGH </a:t>
            </a:r>
          </a:p>
          <a:p>
            <a:pPr eaLnBrk="1" hangingPunct="1"/>
            <a:r>
              <a:rPr lang="da-DK" sz="2400">
                <a:solidFill>
                  <a:schemeClr val="bg1"/>
                </a:solidFill>
              </a:rPr>
              <a:t>REDSHIFT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609600" y="3276600"/>
            <a:ext cx="81899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>
                <a:solidFill>
                  <a:schemeClr val="bg1"/>
                </a:solidFill>
              </a:rPr>
              <a:t>MEASUREMENTS OF WEAK GRAVITATIONAL LENSING</a:t>
            </a:r>
          </a:p>
          <a:p>
            <a:pPr eaLnBrk="1" hangingPunct="1"/>
            <a:r>
              <a:rPr lang="da-DK" sz="2400">
                <a:solidFill>
                  <a:schemeClr val="bg1"/>
                </a:solidFill>
              </a:rPr>
              <a:t>ON LARGE SCALES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7894" name="Oval 7"/>
          <p:cNvSpPr>
            <a:spLocks noChangeArrowheads="1"/>
          </p:cNvSpPr>
          <p:nvPr/>
        </p:nvSpPr>
        <p:spPr bwMode="auto">
          <a:xfrm>
            <a:off x="304800" y="1447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7895" name="Oval 8"/>
          <p:cNvSpPr>
            <a:spLocks noChangeArrowheads="1"/>
          </p:cNvSpPr>
          <p:nvPr/>
        </p:nvSpPr>
        <p:spPr bwMode="auto">
          <a:xfrm>
            <a:off x="304800" y="2590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7896" name="Oval 9"/>
          <p:cNvSpPr>
            <a:spLocks noChangeArrowheads="1"/>
          </p:cNvSpPr>
          <p:nvPr/>
        </p:nvSpPr>
        <p:spPr bwMode="auto">
          <a:xfrm>
            <a:off x="304800" y="3505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lensing"/>
          <p:cNvPicPr>
            <a:picLocks noChangeAspect="1" noChangeArrowheads="1"/>
          </p:cNvPicPr>
          <p:nvPr/>
        </p:nvPicPr>
        <p:blipFill>
          <a:blip r:embed="rId3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06475"/>
            <a:ext cx="31242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838200" y="26670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hlink"/>
                </a:solidFill>
                <a:latin typeface="Times New Roman" charset="0"/>
              </a:rPr>
              <a:t>Distortion of background images by foreground matter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781800" y="4419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latin typeface="Times New Roman" charset="0"/>
              </a:rPr>
              <a:t> </a:t>
            </a:r>
          </a:p>
        </p:txBody>
      </p:sp>
      <p:pic>
        <p:nvPicPr>
          <p:cNvPr id="38917" name="Picture 5" descr="srcr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33528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srcran_lens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00400"/>
            <a:ext cx="33528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fig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90600"/>
            <a:ext cx="30480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752600" y="6324600"/>
            <a:ext cx="678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hlink"/>
                </a:solidFill>
                <a:latin typeface="Times New Roman" charset="0"/>
              </a:rPr>
              <a:t>Unlensed				Lensed</a:t>
            </a:r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>
            <a:off x="4343400" y="4495800"/>
            <a:ext cx="6096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152400" y="228600"/>
            <a:ext cx="8748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>
                <a:solidFill>
                  <a:schemeClr val="bg1"/>
                </a:solidFill>
              </a:rPr>
              <a:t>WEAK LENSING – A POWERFUL PROBE FOR THE FUTURE</a:t>
            </a: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746125" y="569913"/>
            <a:ext cx="784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FROM A WEAK LENSING SURVEY THE ANGULAR POWER SPECTRUM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CAN BE CONSTRUCTED, JUST LIKE IN THE CASE OF CMB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505200" y="3505200"/>
            <a:ext cx="502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MATTER POWER SPECTRUM (NON-LINEAR)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257800" y="4572000"/>
            <a:ext cx="2673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WEIGHT FUNCTION 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DESCRIBING LENSING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PROBABILITY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898525" y="5980113"/>
            <a:ext cx="7905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(SEE FOR INSTANCE JAIN &amp; SELJAK ’96, ABAZAJIAN &amp; DODELSON ’03,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SIMPSON &amp; BRIDLE ’04)</a:t>
            </a: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828800" y="1752600"/>
          <a:ext cx="446405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Ligning" r:id="rId4" imgW="2387520" imgH="507960" progId="Equation.3">
                  <p:embed/>
                </p:oleObj>
              </mc:Choice>
              <mc:Fallback>
                <p:oleObj name="Ligning" r:id="rId4" imgW="2387520" imgH="5079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752600"/>
                        <a:ext cx="4464050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1981200" y="3429000"/>
          <a:ext cx="1452563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6" imgW="647640" imgH="203040" progId="Equation.3">
                  <p:embed/>
                </p:oleObj>
              </mc:Choice>
              <mc:Fallback>
                <p:oleObj name="Equation" r:id="rId6" imgW="64764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429000"/>
                        <a:ext cx="1452563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1143000" y="4495800"/>
          <a:ext cx="3713163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Equation" r:id="rId8" imgW="1866600" imgH="482400" progId="Equation.3">
                  <p:embed/>
                </p:oleObj>
              </mc:Choice>
              <mc:Fallback>
                <p:oleObj name="Equation" r:id="rId8" imgW="1866600" imgH="482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495800"/>
                        <a:ext cx="3713163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est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63" y="190500"/>
            <a:ext cx="97139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69925" y="5903913"/>
            <a:ext cx="250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tx2"/>
                </a:solidFill>
              </a:rPr>
              <a:t>STH, TU, WONG 2006</a:t>
            </a:r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es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63" y="190500"/>
            <a:ext cx="97139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lensi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58674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371600" y="5867400"/>
            <a:ext cx="266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STH, TU &amp; WONG 2006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727325" y="1331913"/>
            <a:ext cx="996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tx2"/>
                </a:solidFill>
              </a:rPr>
              <a:t>95% CL</a:t>
            </a:r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143000"/>
            <a:ext cx="84248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371600" y="5867400"/>
            <a:ext cx="266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STH, TU &amp; WONG 2006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80470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THIS SOUNDS GREAT, BUT UNFORTUNATELY THE THEORETICIANS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CANNOT JUST LEAN BACK AND WAIT FOR FANTASTIC NEW DATA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TO ARRIVE…..</a:t>
            </a:r>
            <a:endParaRPr lang="en-US">
              <a:solidFill>
                <a:schemeClr val="bg1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219200"/>
            <a:ext cx="5681662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990600" y="385763"/>
            <a:ext cx="7785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FUTURE SURVEYS LIKE LSST WILL PROBE THE POWER SPECTRUM 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TO ~ 1-2 PERCENT PRECISION </a:t>
            </a:r>
            <a:endParaRPr lang="en-US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990600" y="5872163"/>
            <a:ext cx="72151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WE SHOULD BE ABLE TO CALCULATE THE POWER SPECTRUM 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TO AT LEAST THE SAME PRECISION!</a:t>
            </a:r>
            <a:endParaRPr lang="en-US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4800600" y="4419600"/>
            <a:ext cx="2695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tx2"/>
                </a:solidFill>
              </a:rPr>
              <a:t>”LSST” ERROR BARS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 rot="-5400000">
            <a:off x="1890712" y="2452688"/>
            <a:ext cx="365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1600"/>
              <a:t>-1</a:t>
            </a:r>
            <a:endParaRPr lang="en-US" sz="16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762000" y="838200"/>
            <a:ext cx="75390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000">
                <a:solidFill>
                  <a:schemeClr val="bg1"/>
                </a:solidFill>
                <a:latin typeface="Comic Sans MS" charset="0"/>
              </a:rPr>
              <a:t>IN ORDER TO CALCULATE THE POWER SPECTRUM TO 1%</a:t>
            </a:r>
          </a:p>
          <a:p>
            <a:pPr eaLnBrk="1" hangingPunct="1"/>
            <a:r>
              <a:rPr lang="da-DK" sz="2000">
                <a:solidFill>
                  <a:schemeClr val="bg1"/>
                </a:solidFill>
                <a:latin typeface="Comic Sans MS" charset="0"/>
              </a:rPr>
              <a:t>ON THESE SCALES, A LARGE NUMBER OF EFFECTS MUST </a:t>
            </a:r>
          </a:p>
          <a:p>
            <a:pPr eaLnBrk="1" hangingPunct="1"/>
            <a:r>
              <a:rPr lang="da-DK" sz="2000">
                <a:solidFill>
                  <a:schemeClr val="bg1"/>
                </a:solidFill>
                <a:latin typeface="Comic Sans MS" charset="0"/>
              </a:rPr>
              <a:t>BE TAKEN INTO ACCOUNT</a:t>
            </a:r>
            <a:endParaRPr lang="en-US" sz="20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508125" y="2251075"/>
            <a:ext cx="695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BARYONIC PHYSICS – STAR FORMATION, SN FEEDBACK,…..</a:t>
            </a:r>
            <a:endParaRPr lang="en-US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1524000" y="2971800"/>
            <a:ext cx="563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NEUTRINOS, EVEN WITH NORMAL HIERARCHY</a:t>
            </a:r>
            <a:endParaRPr lang="en-US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1524000" y="3810000"/>
            <a:ext cx="2820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NON-LINEAR GRAVITY</a:t>
            </a:r>
            <a:endParaRPr lang="en-US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1524000" y="4648200"/>
            <a:ext cx="153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……………………..</a:t>
            </a:r>
            <a:endParaRPr lang="en-US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46087" name="Oval 9"/>
          <p:cNvSpPr>
            <a:spLocks noChangeArrowheads="1"/>
          </p:cNvSpPr>
          <p:nvPr/>
        </p:nvSpPr>
        <p:spPr bwMode="auto">
          <a:xfrm>
            <a:off x="114300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6088" name="Oval 10"/>
          <p:cNvSpPr>
            <a:spLocks noChangeArrowheads="1"/>
          </p:cNvSpPr>
          <p:nvPr/>
        </p:nvSpPr>
        <p:spPr bwMode="auto">
          <a:xfrm>
            <a:off x="1143000" y="3048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6089" name="Oval 11"/>
          <p:cNvSpPr>
            <a:spLocks noChangeArrowheads="1"/>
          </p:cNvSpPr>
          <p:nvPr/>
        </p:nvSpPr>
        <p:spPr bwMode="auto">
          <a:xfrm>
            <a:off x="1143000" y="3886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6090" name="Oval 12"/>
          <p:cNvSpPr>
            <a:spLocks noChangeArrowheads="1"/>
          </p:cNvSpPr>
          <p:nvPr/>
        </p:nvSpPr>
        <p:spPr bwMode="auto">
          <a:xfrm>
            <a:off x="1143000" y="4724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37645" name="Rectangle 13"/>
          <p:cNvSpPr>
            <a:spLocks noChangeArrowheads="1"/>
          </p:cNvSpPr>
          <p:nvPr/>
        </p:nvSpPr>
        <p:spPr bwMode="auto">
          <a:xfrm>
            <a:off x="914400" y="2895600"/>
            <a:ext cx="7696200" cy="13716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mix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3505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mix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66800"/>
            <a:ext cx="35052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974725" y="3697288"/>
            <a:ext cx="250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400">
                <a:solidFill>
                  <a:schemeClr val="bg1"/>
                </a:solidFill>
                <a:latin typeface="Helvetica" charset="0"/>
              </a:rPr>
              <a:t>Normal hierarchy</a:t>
            </a: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5241925" y="3697288"/>
            <a:ext cx="2624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400">
                <a:solidFill>
                  <a:schemeClr val="bg1"/>
                </a:solidFill>
                <a:latin typeface="Helvetica" charset="0"/>
              </a:rPr>
              <a:t>Inverted hierarchy</a:t>
            </a: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609600" y="228600"/>
            <a:ext cx="7450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000">
                <a:solidFill>
                  <a:srgbClr val="FFFF66"/>
                </a:solidFill>
                <a:latin typeface="Helvetica" charset="0"/>
              </a:rPr>
              <a:t>If neutrino masses are hierarchical then oscillation experiments</a:t>
            </a:r>
          </a:p>
          <a:p>
            <a:r>
              <a:rPr lang="da-DK" sz="2000">
                <a:solidFill>
                  <a:srgbClr val="FFFF66"/>
                </a:solidFill>
                <a:latin typeface="Helvetica" charset="0"/>
              </a:rPr>
              <a:t>do not give information on the absolute value of neutrino masses</a:t>
            </a:r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457200" y="4191000"/>
            <a:ext cx="616108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000">
                <a:solidFill>
                  <a:srgbClr val="FFFF66"/>
                </a:solidFill>
                <a:latin typeface="Helvetica" charset="0"/>
              </a:rPr>
              <a:t>However, if neutrino masses are degenerate</a:t>
            </a:r>
          </a:p>
          <a:p>
            <a:endParaRPr lang="da-DK" sz="2000">
              <a:solidFill>
                <a:srgbClr val="FFFF66"/>
              </a:solidFill>
              <a:latin typeface="Helvetica" charset="0"/>
            </a:endParaRPr>
          </a:p>
          <a:p>
            <a:endParaRPr lang="da-DK" sz="2000">
              <a:solidFill>
                <a:srgbClr val="FFFF66"/>
              </a:solidFill>
              <a:latin typeface="Helvetica" charset="0"/>
            </a:endParaRPr>
          </a:p>
          <a:p>
            <a:endParaRPr lang="da-DK" sz="2000">
              <a:solidFill>
                <a:srgbClr val="FFFF66"/>
              </a:solidFill>
              <a:latin typeface="Helvetica" charset="0"/>
            </a:endParaRPr>
          </a:p>
          <a:p>
            <a:r>
              <a:rPr lang="da-DK" sz="2000">
                <a:solidFill>
                  <a:srgbClr val="FFFF66"/>
                </a:solidFill>
                <a:latin typeface="Helvetica" charset="0"/>
              </a:rPr>
              <a:t>no information can be gained from such experiments.</a:t>
            </a: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457200" y="5867400"/>
            <a:ext cx="74898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000">
                <a:solidFill>
                  <a:srgbClr val="FFFF66"/>
                </a:solidFill>
                <a:latin typeface="Helvetica" charset="0"/>
              </a:rPr>
              <a:t>Experiments which rely on either the kinematics of neutrino mass</a:t>
            </a:r>
          </a:p>
          <a:p>
            <a:r>
              <a:rPr lang="da-DK" sz="2000">
                <a:solidFill>
                  <a:srgbClr val="FFFF66"/>
                </a:solidFill>
                <a:latin typeface="Helvetica" charset="0"/>
              </a:rPr>
              <a:t>or the spin-flip in neutrinoless double beta decay are the most </a:t>
            </a:r>
          </a:p>
          <a:p>
            <a:r>
              <a:rPr lang="da-DK" sz="2000">
                <a:solidFill>
                  <a:srgbClr val="FFFF66"/>
                </a:solidFill>
                <a:latin typeface="Helvetica" charset="0"/>
              </a:rPr>
              <a:t>efficient for measuring </a:t>
            </a:r>
            <a:r>
              <a:rPr lang="da-DK" sz="2000" i="1">
                <a:solidFill>
                  <a:srgbClr val="FFFF66"/>
                </a:solidFill>
                <a:latin typeface="Helvetica" charset="0"/>
              </a:rPr>
              <a:t>m</a:t>
            </a:r>
            <a:r>
              <a:rPr lang="da-DK" sz="2000" baseline="-25000">
                <a:solidFill>
                  <a:srgbClr val="FFFF66"/>
                </a:solidFill>
                <a:latin typeface="Helvetica" charset="0"/>
              </a:rPr>
              <a:t>0 </a:t>
            </a:r>
            <a:endParaRPr lang="da-DK" sz="2000">
              <a:solidFill>
                <a:srgbClr val="FFFF66"/>
              </a:solidFill>
              <a:latin typeface="Helvetica" charset="0"/>
            </a:endParaRPr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2667000" y="4724400"/>
          <a:ext cx="26924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6" imgW="1117440" imgH="241200" progId="Equation.3">
                  <p:embed/>
                </p:oleObj>
              </mc:Choice>
              <mc:Fallback>
                <p:oleObj name="Equation" r:id="rId6" imgW="1117440" imgH="241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724400"/>
                        <a:ext cx="2692400" cy="577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" name="AutoShape 10"/>
          <p:cNvSpPr>
            <a:spLocks/>
          </p:cNvSpPr>
          <p:nvPr/>
        </p:nvSpPr>
        <p:spPr bwMode="auto">
          <a:xfrm>
            <a:off x="3048000" y="2286000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2059" name="AutoShape 11"/>
          <p:cNvSpPr>
            <a:spLocks/>
          </p:cNvSpPr>
          <p:nvPr/>
        </p:nvSpPr>
        <p:spPr bwMode="auto">
          <a:xfrm>
            <a:off x="2514600" y="1828800"/>
            <a:ext cx="152400" cy="6096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3124200" y="2362200"/>
            <a:ext cx="10445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1400"/>
              <a:t>SOLAR </a:t>
            </a:r>
            <a:r>
              <a:rPr lang="da-DK" sz="1400">
                <a:latin typeface="Symbol" charset="0"/>
              </a:rPr>
              <a:t>n</a:t>
            </a:r>
            <a:endParaRPr lang="da-DK" sz="1400"/>
          </a:p>
          <a:p>
            <a:pPr eaLnBrk="1" hangingPunct="1"/>
            <a:r>
              <a:rPr lang="da-DK" sz="1400"/>
              <a:t>KAMLAND</a:t>
            </a:r>
            <a:endParaRPr lang="en-US" sz="1400"/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1676400" y="1752600"/>
            <a:ext cx="8874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1400"/>
              <a:t>ATMO. </a:t>
            </a:r>
            <a:r>
              <a:rPr lang="da-DK" sz="1400">
                <a:latin typeface="Symbol" charset="0"/>
              </a:rPr>
              <a:t>n</a:t>
            </a:r>
            <a:endParaRPr lang="da-DK" sz="1400"/>
          </a:p>
          <a:p>
            <a:pPr eaLnBrk="1" hangingPunct="1"/>
            <a:r>
              <a:rPr lang="da-DK" sz="1400"/>
              <a:t>K2K</a:t>
            </a:r>
          </a:p>
          <a:p>
            <a:pPr eaLnBrk="1" hangingPunct="1"/>
            <a:r>
              <a:rPr lang="da-DK" sz="1400"/>
              <a:t>MINOS</a:t>
            </a:r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damp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63246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7096125" y="4267200"/>
          <a:ext cx="18288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quation" r:id="rId5" imgW="939600" imgH="431640" progId="Equation.3">
                  <p:embed/>
                </p:oleObj>
              </mc:Choice>
              <mc:Fallback>
                <p:oleObj name="Equation" r:id="rId5" imgW="939600" imgH="431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5" y="4267200"/>
                        <a:ext cx="1828800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6927850" y="3846513"/>
            <a:ext cx="221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FULL NON-LINEAR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6943725" y="38862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11271" name="Line 6"/>
          <p:cNvSpPr>
            <a:spLocks noChangeShapeType="1"/>
          </p:cNvSpPr>
          <p:nvPr/>
        </p:nvSpPr>
        <p:spPr bwMode="auto">
          <a:xfrm flipH="1" flipV="1">
            <a:off x="6181725" y="4114800"/>
            <a:ext cx="6858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7207250" y="2895600"/>
          <a:ext cx="1604963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Equation" r:id="rId7" imgW="825480" imgH="431640" progId="Equation.3">
                  <p:embed/>
                </p:oleObj>
              </mc:Choice>
              <mc:Fallback>
                <p:oleObj name="Equation" r:id="rId7" imgW="825480" imgH="431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0" y="2895600"/>
                        <a:ext cx="1604963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927850" y="2474913"/>
            <a:ext cx="202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LINEAR THEORY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6943725" y="25146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H="1">
            <a:off x="6105525" y="3048000"/>
            <a:ext cx="762000" cy="6096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03250" y="6132513"/>
            <a:ext cx="6711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Brandbyge, STH, Haugbølle, Thomsen, arXiv:0802.3700 (JCAP)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Brandbyge &amp; STH ’09, ’10 (JCAP), Viel, Haehnelt, Springel ’10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41325" y="188913"/>
            <a:ext cx="78676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NON-LINEAR EVOLUTION PROVIDES AN ADDITIONAL AND VERY 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CHARACTERISTIC SUPPRESSION OF FLUCTUATION POWER DUE TO 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NEUTRINOS (COULD BE USED AS A SMOKING GUN SIGNATURE)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914400" y="2443163"/>
            <a:ext cx="75660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ANOTHER IMPORTANT ASPECT OF STRUCTURE FORMATION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WITH NEUTRINOS:</a:t>
            </a:r>
          </a:p>
          <a:p>
            <a:pPr eaLnBrk="1" hangingPunct="1"/>
            <a:endParaRPr lang="da-DK">
              <a:solidFill>
                <a:schemeClr val="bg1"/>
              </a:solidFill>
              <a:latin typeface="Comic Sans MS" charset="0"/>
            </a:endParaRPr>
          </a:p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THE NUMBER OF BOUND OBJECTS (HALOS) AS WELL AS THEIR 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  <a:latin typeface="Comic Sans MS" charset="0"/>
              </a:rPr>
              <a:t>PROPERTIES ARE CHANGED WHEN NEUTRINOS ARE INCLUDED</a:t>
            </a:r>
            <a:endParaRPr lang="en-US">
              <a:solidFill>
                <a:schemeClr val="bg1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sim2_halon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85800"/>
            <a:ext cx="6172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667000" y="685800"/>
            <a:ext cx="5867400" cy="2057400"/>
            <a:chOff x="1152" y="240"/>
            <a:chExt cx="3696" cy="1296"/>
          </a:xfrm>
        </p:grpSpPr>
        <p:grpSp>
          <p:nvGrpSpPr>
            <p:cNvPr id="12303" name="Group 12"/>
            <p:cNvGrpSpPr>
              <a:grpSpLocks/>
            </p:cNvGrpSpPr>
            <p:nvPr/>
          </p:nvGrpSpPr>
          <p:grpSpPr bwMode="auto">
            <a:xfrm>
              <a:off x="1152" y="240"/>
              <a:ext cx="3696" cy="1296"/>
              <a:chOff x="1152" y="240"/>
              <a:chExt cx="3696" cy="1296"/>
            </a:xfrm>
          </p:grpSpPr>
          <p:grpSp>
            <p:nvGrpSpPr>
              <p:cNvPr id="12306" name="Group 9"/>
              <p:cNvGrpSpPr>
                <a:grpSpLocks/>
              </p:cNvGrpSpPr>
              <p:nvPr/>
            </p:nvGrpSpPr>
            <p:grpSpPr bwMode="auto">
              <a:xfrm>
                <a:off x="1152" y="240"/>
                <a:ext cx="2400" cy="1296"/>
                <a:chOff x="1152" y="240"/>
                <a:chExt cx="2400" cy="1296"/>
              </a:xfrm>
            </p:grpSpPr>
            <p:sp>
              <p:nvSpPr>
                <p:cNvPr id="12308" name="Oval 5"/>
                <p:cNvSpPr>
                  <a:spLocks noChangeArrowheads="1"/>
                </p:cNvSpPr>
                <p:nvPr/>
              </p:nvSpPr>
              <p:spPr bwMode="auto">
                <a:xfrm>
                  <a:off x="1152" y="1296"/>
                  <a:ext cx="192" cy="192"/>
                </a:xfrm>
                <a:prstGeom prst="ellips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309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1200" y="240"/>
                  <a:ext cx="1056" cy="1056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2310" name="Line 7"/>
                <p:cNvSpPr>
                  <a:spLocks noChangeShapeType="1"/>
                </p:cNvSpPr>
                <p:nvPr/>
              </p:nvSpPr>
              <p:spPr bwMode="auto">
                <a:xfrm>
                  <a:off x="1248" y="1488"/>
                  <a:ext cx="1008" cy="4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2311" name="Rectangle 8"/>
                <p:cNvSpPr>
                  <a:spLocks noChangeArrowheads="1"/>
                </p:cNvSpPr>
                <p:nvPr/>
              </p:nvSpPr>
              <p:spPr bwMode="auto">
                <a:xfrm>
                  <a:off x="2256" y="240"/>
                  <a:ext cx="1296" cy="1296"/>
                </a:xfrm>
                <a:prstGeom prst="rect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aphicFrame>
            <p:nvGraphicFramePr>
              <p:cNvPr id="12291" name="Object 3"/>
              <p:cNvGraphicFramePr>
                <a:graphicFrameLocks noChangeAspect="1"/>
              </p:cNvGraphicFramePr>
              <p:nvPr/>
            </p:nvGraphicFramePr>
            <p:xfrm>
              <a:off x="2640" y="1200"/>
              <a:ext cx="864" cy="2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12" name="Equation" r:id="rId4" imgW="749160" imgH="241200" progId="Equation.3">
                      <p:embed/>
                    </p:oleObj>
                  </mc:Choice>
                  <mc:Fallback>
                    <p:oleObj name="Equation" r:id="rId4" imgW="749160" imgH="241200" progId="Equation.3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40" y="1200"/>
                            <a:ext cx="864" cy="27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307" name="Rectangle 11"/>
              <p:cNvSpPr>
                <a:spLocks noChangeArrowheads="1"/>
              </p:cNvSpPr>
              <p:nvPr/>
            </p:nvSpPr>
            <p:spPr bwMode="auto">
              <a:xfrm>
                <a:off x="3552" y="240"/>
                <a:ext cx="1296" cy="12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sp>
          <p:nvSpPr>
            <p:cNvPr id="12304" name="Text Box 13"/>
            <p:cNvSpPr txBox="1">
              <a:spLocks noChangeArrowheads="1"/>
            </p:cNvSpPr>
            <p:nvPr/>
          </p:nvSpPr>
          <p:spPr bwMode="auto">
            <a:xfrm>
              <a:off x="2966" y="311"/>
              <a:ext cx="4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a-DK">
                  <a:solidFill>
                    <a:schemeClr val="hlink"/>
                  </a:solidFill>
                </a:rPr>
                <a:t>CDM</a:t>
              </a: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12305" name="Text Box 14"/>
            <p:cNvSpPr txBox="1">
              <a:spLocks noChangeArrowheads="1"/>
            </p:cNvSpPr>
            <p:nvPr/>
          </p:nvSpPr>
          <p:spPr bwMode="auto">
            <a:xfrm>
              <a:off x="4320" y="240"/>
              <a:ext cx="23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a-DK" sz="2800" b="1">
                  <a:solidFill>
                    <a:schemeClr val="hlink"/>
                  </a:solidFill>
                  <a:latin typeface="Symbol" charset="0"/>
                </a:rPr>
                <a:t>n</a:t>
              </a:r>
              <a:endParaRPr lang="en-US" sz="2800" b="1">
                <a:solidFill>
                  <a:schemeClr val="hlink"/>
                </a:solidFill>
                <a:latin typeface="Symbol" charset="0"/>
              </a:endParaRPr>
            </a:p>
          </p:txBody>
        </p:sp>
      </p:grpSp>
      <p:sp>
        <p:nvSpPr>
          <p:cNvPr id="789520" name="Text Box 16"/>
          <p:cNvSpPr txBox="1">
            <a:spLocks noChangeArrowheads="1"/>
          </p:cNvSpPr>
          <p:nvPr/>
        </p:nvSpPr>
        <p:spPr bwMode="auto">
          <a:xfrm>
            <a:off x="4724400" y="43434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1 &lt; p/T &lt; 2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89521" name="Text Box 17"/>
          <p:cNvSpPr txBox="1">
            <a:spLocks noChangeArrowheads="1"/>
          </p:cNvSpPr>
          <p:nvPr/>
        </p:nvSpPr>
        <p:spPr bwMode="auto">
          <a:xfrm>
            <a:off x="2819400" y="43434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0 &lt; p/T &lt; 1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89522" name="Text Box 18"/>
          <p:cNvSpPr txBox="1">
            <a:spLocks noChangeArrowheads="1"/>
          </p:cNvSpPr>
          <p:nvPr/>
        </p:nvSpPr>
        <p:spPr bwMode="auto">
          <a:xfrm>
            <a:off x="6781800" y="43434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2 &lt; p/T &lt; 3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89523" name="Text Box 19"/>
          <p:cNvSpPr txBox="1">
            <a:spLocks noChangeArrowheads="1"/>
          </p:cNvSpPr>
          <p:nvPr/>
        </p:nvSpPr>
        <p:spPr bwMode="auto">
          <a:xfrm>
            <a:off x="2743200" y="63246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3 &lt; p/T &lt; 4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89524" name="Text Box 20"/>
          <p:cNvSpPr txBox="1">
            <a:spLocks noChangeArrowheads="1"/>
          </p:cNvSpPr>
          <p:nvPr/>
        </p:nvSpPr>
        <p:spPr bwMode="auto">
          <a:xfrm>
            <a:off x="4800600" y="63246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4 &lt; p/T &lt; 5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89525" name="Text Box 21"/>
          <p:cNvSpPr txBox="1">
            <a:spLocks noChangeArrowheads="1"/>
          </p:cNvSpPr>
          <p:nvPr/>
        </p:nvSpPr>
        <p:spPr bwMode="auto">
          <a:xfrm>
            <a:off x="6781800" y="63246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5 &lt; p/T &lt; 6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300" name="Text Box 22"/>
          <p:cNvSpPr txBox="1">
            <a:spLocks noChangeArrowheads="1"/>
          </p:cNvSpPr>
          <p:nvPr/>
        </p:nvSpPr>
        <p:spPr bwMode="auto">
          <a:xfrm>
            <a:off x="685800" y="1524000"/>
            <a:ext cx="1385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512 </a:t>
            </a:r>
            <a:r>
              <a:rPr lang="da-DK" i="1">
                <a:solidFill>
                  <a:schemeClr val="bg1"/>
                </a:solidFill>
              </a:rPr>
              <a:t>h</a:t>
            </a:r>
            <a:r>
              <a:rPr lang="da-DK" baseline="30000">
                <a:solidFill>
                  <a:schemeClr val="bg1"/>
                </a:solidFill>
              </a:rPr>
              <a:t>-1</a:t>
            </a:r>
            <a:r>
              <a:rPr lang="da-DK">
                <a:solidFill>
                  <a:schemeClr val="bg1"/>
                </a:solidFill>
              </a:rPr>
              <a:t> Mpc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301" name="Line 23"/>
          <p:cNvSpPr>
            <a:spLocks noChangeShapeType="1"/>
          </p:cNvSpPr>
          <p:nvPr/>
        </p:nvSpPr>
        <p:spPr bwMode="auto">
          <a:xfrm>
            <a:off x="2209800" y="685800"/>
            <a:ext cx="0" cy="2057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6096000"/>
          <a:ext cx="220980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" name="Equation" r:id="rId6" imgW="952200" imgH="253800" progId="Equation.3">
                  <p:embed/>
                </p:oleObj>
              </mc:Choice>
              <mc:Fallback>
                <p:oleObj name="Equation" r:id="rId6" imgW="952200" imgH="253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96000"/>
                        <a:ext cx="2209800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2" name="Text Box 25"/>
          <p:cNvSpPr txBox="1">
            <a:spLocks noChangeArrowheads="1"/>
          </p:cNvSpPr>
          <p:nvPr/>
        </p:nvSpPr>
        <p:spPr bwMode="auto">
          <a:xfrm>
            <a:off x="1905000" y="152400"/>
            <a:ext cx="5140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>
                <a:solidFill>
                  <a:schemeClr val="bg1"/>
                </a:solidFill>
                <a:latin typeface="Comic Sans MS" charset="0"/>
              </a:rPr>
              <a:t>INDIVIDUAL HALO PROPERTIES</a:t>
            </a:r>
            <a:endParaRPr lang="en-US" sz="2400">
              <a:solidFill>
                <a:schemeClr val="bg1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8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8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8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8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8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8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20" grpId="0"/>
      <p:bldP spid="789521" grpId="0"/>
      <p:bldP spid="789522" grpId="0"/>
      <p:bldP spid="789523" grpId="0"/>
      <p:bldP spid="789524" grpId="0"/>
      <p:bldP spid="7895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ig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0960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803525" y="4456113"/>
            <a:ext cx="2012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b="1"/>
              <a:t>Cold Dark Matter</a:t>
            </a:r>
            <a:endParaRPr lang="en-US" b="1"/>
          </a:p>
        </p:txBody>
      </p:sp>
      <p:pic>
        <p:nvPicPr>
          <p:cNvPr id="856068" name="Picture 4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096000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6069" name="Text Box 5"/>
          <p:cNvSpPr txBox="1">
            <a:spLocks noChangeArrowheads="1"/>
          </p:cNvSpPr>
          <p:nvPr/>
        </p:nvSpPr>
        <p:spPr bwMode="auto">
          <a:xfrm>
            <a:off x="2803525" y="2017713"/>
            <a:ext cx="125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b="1">
                <a:solidFill>
                  <a:schemeClr val="tx2"/>
                </a:solidFill>
              </a:rPr>
              <a:t>Neutrinos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1371600" y="1066800"/>
            <a:ext cx="589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b="1">
                <a:solidFill>
                  <a:schemeClr val="bg1"/>
                </a:solidFill>
              </a:rPr>
              <a:t>Brandbyge, STH, Haugboelle, Wong, arxiv:1004.4105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8135" name="TextBox 6"/>
          <p:cNvSpPr txBox="1">
            <a:spLocks noChangeArrowheads="1"/>
          </p:cNvSpPr>
          <p:nvPr/>
        </p:nvSpPr>
        <p:spPr bwMode="auto">
          <a:xfrm>
            <a:off x="1371600" y="6172200"/>
            <a:ext cx="3930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000">
                <a:solidFill>
                  <a:schemeClr val="bg1"/>
                </a:solidFill>
              </a:rPr>
              <a:t>See also Ringwald &amp; Wong 2004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6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33400" y="685800"/>
            <a:ext cx="834866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RECENTLY THERE HAS BEEN RENEWED INTEREST IN THE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POSSIBLE DETECTION OF THE COSMIC RELIC NEUTRINO BACKGROUND</a:t>
            </a:r>
          </a:p>
          <a:p>
            <a:pPr eaLnBrk="1" hangingPunct="1"/>
            <a:endParaRPr lang="da-DK">
              <a:solidFill>
                <a:schemeClr val="bg1"/>
              </a:solidFill>
            </a:endParaRP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THE MOST PROMISING POSSIBILITY IS TO USE NEUTRINO CAPTURE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FROM THE C</a:t>
            </a:r>
            <a:r>
              <a:rPr lang="da-DK">
                <a:solidFill>
                  <a:schemeClr val="bg1"/>
                </a:solidFill>
                <a:latin typeface="Symbol" charset="0"/>
              </a:rPr>
              <a:t>n</a:t>
            </a:r>
            <a:r>
              <a:rPr lang="da-DK">
                <a:solidFill>
                  <a:schemeClr val="bg1"/>
                </a:solidFill>
              </a:rPr>
              <a:t>B (dating back to Weinberg ’62)</a:t>
            </a:r>
          </a:p>
          <a:p>
            <a:pPr eaLnBrk="1" hangingPunct="1"/>
            <a:endParaRPr lang="da-DK">
              <a:solidFill>
                <a:schemeClr val="bg1"/>
              </a:solidFill>
            </a:endParaRP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E.g.</a:t>
            </a: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1143000" y="2743200"/>
          <a:ext cx="304800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Equation" r:id="rId4" imgW="1066680" imgH="241200" progId="Equation.3">
                  <p:embed/>
                </p:oleObj>
              </mc:Choice>
              <mc:Fallback>
                <p:oleObj name="Equation" r:id="rId4" imgW="106668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743200"/>
                        <a:ext cx="3048000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252" name="Object 3"/>
          <p:cNvGraphicFramePr>
            <a:graphicFrameLocks noChangeAspect="1"/>
          </p:cNvGraphicFramePr>
          <p:nvPr/>
        </p:nvGraphicFramePr>
        <p:xfrm>
          <a:off x="5181600" y="2667000"/>
          <a:ext cx="3016250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Equation" r:id="rId6" imgW="1028520" imgH="241200" progId="Equation.3">
                  <p:embed/>
                </p:oleObj>
              </mc:Choice>
              <mc:Fallback>
                <p:oleObj name="Equation" r:id="rId6" imgW="102852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667000"/>
                        <a:ext cx="3016250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09600" y="3962400"/>
            <a:ext cx="752951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ANY EXPERIMENT DESIGNED TO MEASURE THE BETA ENDPOINT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(E.G. KATRIN) CAN BE USED TO PROBE THE COSMIC NEUTRINO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BACKGROUND</a:t>
            </a:r>
          </a:p>
          <a:p>
            <a:pPr eaLnBrk="1" hangingPunct="1"/>
            <a:endParaRPr lang="da-DK">
              <a:solidFill>
                <a:schemeClr val="bg1"/>
              </a:solidFill>
            </a:endParaRP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PROBLEM: THE RATE IS TINY!!!</a:t>
            </a:r>
          </a:p>
          <a:p>
            <a:pPr eaLnBrk="1" hangingPunct="1"/>
            <a:endParaRPr lang="da-DK">
              <a:solidFill>
                <a:schemeClr val="bg1"/>
              </a:solidFill>
            </a:endParaRP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ANY EXPERIMENT OF THIS KIND WHICH MEASURED THE COSMIC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NEUTRINO BACKGROUND WILL AUTOMATICALLY PROVIDE AN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EXCELLENT MEASUREMENT OF THE NEUTRINO MASS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cer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47244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746125" y="569913"/>
            <a:ext cx="7123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KURIE PLOT FOR TRITIUM – ASSUMES INVERTED HIERARCHY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AND </a:t>
            </a:r>
            <a:r>
              <a:rPr lang="da-DK">
                <a:solidFill>
                  <a:schemeClr val="bg1"/>
                </a:solidFill>
                <a:latin typeface="Symbol" charset="0"/>
              </a:rPr>
              <a:t>Q</a:t>
            </a:r>
            <a:r>
              <a:rPr lang="da-DK" baseline="-25000">
                <a:solidFill>
                  <a:schemeClr val="bg1"/>
                </a:solidFill>
              </a:rPr>
              <a:t>13</a:t>
            </a:r>
            <a:r>
              <a:rPr lang="da-DK">
                <a:solidFill>
                  <a:schemeClr val="bg1"/>
                </a:solidFill>
              </a:rPr>
              <a:t> CLOSE TO THE CURRENT UPPER BOUND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46125" y="5370513"/>
            <a:ext cx="7302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WITH INFINITELY GOOD ENERGY RESOLUTION THERE WILL BE 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3 DISTINCT PEAKS FROM BACKGROUND ABSORPTION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AMPLITUDE OF EACH PROPORTIONAL TO </a:t>
            </a: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5562600" y="5867400"/>
          <a:ext cx="685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Equation" r:id="rId5" imgW="457200" imgH="279360" progId="Equation.3">
                  <p:embed/>
                </p:oleObj>
              </mc:Choice>
              <mc:Fallback>
                <p:oleObj name="Equation" r:id="rId5" imgW="457200" imgH="2793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5867400"/>
                        <a:ext cx="6858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990600" y="685800"/>
            <a:ext cx="7307263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bg1"/>
                </a:solidFill>
              </a:rPr>
              <a:t>AND FINALLY: IN THE FAR DISTANT FUTURE (PERHAPS IN TIME 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FOR THE 100th ANNIVERSARY)  WE MIGHT BE OBSERVING THE 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C</a:t>
            </a:r>
            <a:r>
              <a:rPr lang="da-DK">
                <a:solidFill>
                  <a:schemeClr val="bg1"/>
                </a:solidFill>
                <a:latin typeface="Symbol" charset="0"/>
              </a:rPr>
              <a:t>n</a:t>
            </a:r>
            <a:r>
              <a:rPr lang="da-DK">
                <a:solidFill>
                  <a:schemeClr val="bg1"/>
                </a:solidFill>
              </a:rPr>
              <a:t>B ANISOTROPY</a:t>
            </a:r>
          </a:p>
          <a:p>
            <a:pPr eaLnBrk="1" hangingPunct="1"/>
            <a:endParaRPr lang="da-DK">
              <a:solidFill>
                <a:schemeClr val="bg1"/>
              </a:solidFill>
            </a:endParaRP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FOR SMALL MASSES IT CAN BE CALCULATED IN A WAY 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SIMILAR TO THE PHOTON ANISOTROPY, WITH SOME 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IMPORTANT DIFFERENCES:</a:t>
            </a:r>
          </a:p>
          <a:p>
            <a:pPr eaLnBrk="1" hangingPunct="1"/>
            <a:endParaRPr lang="da-DK">
              <a:solidFill>
                <a:schemeClr val="bg1"/>
              </a:solidFill>
            </a:endParaRPr>
          </a:p>
          <a:p>
            <a:pPr eaLnBrk="1" hangingPunct="1"/>
            <a:endParaRPr lang="da-DK">
              <a:solidFill>
                <a:schemeClr val="bg1"/>
              </a:solidFill>
            </a:endParaRP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  AS SOON AS NEUTRINOS GO NON-RELATIVISTIC ALL HIGH </a:t>
            </a:r>
            <a:r>
              <a:rPr lang="da-DK" i="1">
                <a:solidFill>
                  <a:schemeClr val="bg1"/>
                </a:solidFill>
              </a:rPr>
              <a:t>l</a:t>
            </a:r>
            <a:endParaRPr lang="da-DK">
              <a:solidFill>
                <a:schemeClr val="bg1"/>
              </a:solidFill>
            </a:endParaRP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  MULTIPOLES ARE SUPPRESSED (ESSENTIALLY A GEOMETRIC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  EFFECT)</a:t>
            </a:r>
          </a:p>
          <a:p>
            <a:pPr eaLnBrk="1" hangingPunct="1"/>
            <a:endParaRPr lang="da-DK">
              <a:solidFill>
                <a:schemeClr val="bg1"/>
              </a:solidFill>
            </a:endParaRP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  GRAVITATIONAL LENSING IS MUCH MORE IMPORTANT THAN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  FOR MASSLESS PARTICLES</a:t>
            </a:r>
          </a:p>
          <a:p>
            <a:pPr eaLnBrk="1" hangingPunct="1"/>
            <a:endParaRPr lang="da-DK">
              <a:solidFill>
                <a:schemeClr val="bg1"/>
              </a:solidFill>
            </a:endParaRP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STH &amp; Brandbyge, arXiv:0910.4578 (JCAP)</a:t>
            </a:r>
          </a:p>
          <a:p>
            <a:pPr eaLnBrk="1" hangingPunct="1"/>
            <a:r>
              <a:rPr lang="da-DK">
                <a:solidFill>
                  <a:schemeClr val="bg1"/>
                </a:solidFill>
              </a:rPr>
              <a:t>(see also Michney, Caldwell astro-ph/0608303)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9155" name="Oval 3"/>
          <p:cNvSpPr>
            <a:spLocks noChangeArrowheads="1"/>
          </p:cNvSpPr>
          <p:nvPr/>
        </p:nvSpPr>
        <p:spPr bwMode="auto">
          <a:xfrm>
            <a:off x="762000" y="3429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9156" name="Oval 4"/>
          <p:cNvSpPr>
            <a:spLocks noChangeArrowheads="1"/>
          </p:cNvSpPr>
          <p:nvPr/>
        </p:nvSpPr>
        <p:spPr bwMode="auto">
          <a:xfrm>
            <a:off x="762000" y="4419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2" descr="ma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775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7395" name="Picture 3" descr="map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7396" name="Picture 4" descr="map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7397" name="Picture 5" descr="map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 Box 6"/>
          <p:cNvSpPr txBox="1">
            <a:spLocks noChangeArrowheads="1"/>
          </p:cNvSpPr>
          <p:nvPr/>
        </p:nvSpPr>
        <p:spPr bwMode="auto">
          <a:xfrm>
            <a:off x="1371600" y="457200"/>
            <a:ext cx="6864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000">
                <a:solidFill>
                  <a:schemeClr val="bg1"/>
                </a:solidFill>
              </a:rPr>
              <a:t>REALISATIONS OF THE C</a:t>
            </a:r>
            <a:r>
              <a:rPr lang="da-DK" sz="2000">
                <a:solidFill>
                  <a:schemeClr val="bg1"/>
                </a:solidFill>
                <a:latin typeface="Symbol" charset="0"/>
              </a:rPr>
              <a:t>n</a:t>
            </a:r>
            <a:r>
              <a:rPr lang="da-DK" sz="2000">
                <a:solidFill>
                  <a:schemeClr val="bg1"/>
                </a:solidFill>
              </a:rPr>
              <a:t>B FOR DIFFERENT MASSES</a:t>
            </a:r>
            <a:endParaRPr lang="en-US" sz="2000">
              <a:solidFill>
                <a:schemeClr val="bg1"/>
              </a:solidFill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219200" y="6172200"/>
          <a:ext cx="91440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Equation" r:id="rId8" imgW="380880" imgH="177480" progId="Equation.3">
                  <p:embed/>
                </p:oleObj>
              </mc:Choice>
              <mc:Fallback>
                <p:oleObj name="Equation" r:id="rId8" imgW="380880" imgH="177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6172200"/>
                        <a:ext cx="914400" cy="42703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rgbClr val="66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400" name="Object 3"/>
          <p:cNvGraphicFramePr>
            <a:graphicFrameLocks noChangeAspect="1"/>
          </p:cNvGraphicFramePr>
          <p:nvPr/>
        </p:nvGraphicFramePr>
        <p:xfrm>
          <a:off x="1143000" y="6096000"/>
          <a:ext cx="228600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Equation" r:id="rId10" imgW="952200" imgH="203040" progId="Equation.3">
                  <p:embed/>
                </p:oleObj>
              </mc:Choice>
              <mc:Fallback>
                <p:oleObj name="Equation" r:id="rId10" imgW="95220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6096000"/>
                        <a:ext cx="2286000" cy="48736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rgbClr val="66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401" name="Object 4"/>
          <p:cNvGraphicFramePr>
            <a:graphicFrameLocks noChangeAspect="1"/>
          </p:cNvGraphicFramePr>
          <p:nvPr/>
        </p:nvGraphicFramePr>
        <p:xfrm>
          <a:off x="1066800" y="6096000"/>
          <a:ext cx="3109913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Equation" r:id="rId12" imgW="1295280" imgH="203040" progId="Equation.3">
                  <p:embed/>
                </p:oleObj>
              </mc:Choice>
              <mc:Fallback>
                <p:oleObj name="Equation" r:id="rId12" imgW="129528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6096000"/>
                        <a:ext cx="3109913" cy="48736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rgbClr val="66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402" name="Object 5"/>
          <p:cNvGraphicFramePr>
            <a:graphicFrameLocks noChangeAspect="1"/>
          </p:cNvGraphicFramePr>
          <p:nvPr/>
        </p:nvGraphicFramePr>
        <p:xfrm>
          <a:off x="1066800" y="6096000"/>
          <a:ext cx="1858963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Equation" r:id="rId14" imgW="774360" imgH="203040" progId="Equation.3">
                  <p:embed/>
                </p:oleObj>
              </mc:Choice>
              <mc:Fallback>
                <p:oleObj name="Equation" r:id="rId14" imgW="774360" imgH="203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6096000"/>
                        <a:ext cx="1858963" cy="4873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rgbClr val="66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l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64008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143000" y="6019800"/>
            <a:ext cx="6321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STH &amp; Brandbyge, arXiv:0910.4578 (JCAP)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2209800" y="1219200"/>
            <a:ext cx="838200" cy="1219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651125" y="798513"/>
            <a:ext cx="2400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rgbClr val="FF0000"/>
                </a:solidFill>
              </a:rPr>
              <a:t>ANISOTROPY ~ </a:t>
            </a:r>
            <a:r>
              <a:rPr lang="da-DK" i="1">
                <a:solidFill>
                  <a:srgbClr val="FF0000"/>
                </a:solidFill>
              </a:rPr>
              <a:t>O</a:t>
            </a:r>
            <a:r>
              <a:rPr lang="da-DK">
                <a:solidFill>
                  <a:srgbClr val="FF0000"/>
                </a:solidFill>
              </a:rPr>
              <a:t>(1)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514600" y="304800"/>
            <a:ext cx="3536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3600">
                <a:solidFill>
                  <a:srgbClr val="FFCC00"/>
                </a:solidFill>
              </a:rPr>
              <a:t>CONCLUSIONS</a:t>
            </a:r>
            <a:endParaRPr lang="en-US" sz="3600">
              <a:solidFill>
                <a:srgbClr val="FFCC00"/>
              </a:solidFill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914400" y="1447800"/>
            <a:ext cx="8205788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000">
                <a:solidFill>
                  <a:schemeClr val="bg1"/>
                </a:solidFill>
              </a:rPr>
              <a:t>NEUTRINO PHYSICS IS PERHAPS THE PRIME EXAMPLE OF HOW </a:t>
            </a:r>
          </a:p>
          <a:p>
            <a:pPr eaLnBrk="1" hangingPunct="1"/>
            <a:r>
              <a:rPr lang="da-DK" sz="2000">
                <a:solidFill>
                  <a:schemeClr val="bg1"/>
                </a:solidFill>
              </a:rPr>
              <a:t>TO USE COSMOLOGY TO DO PARTICLE PHYSICS</a:t>
            </a:r>
          </a:p>
          <a:p>
            <a:pPr eaLnBrk="1" hangingPunct="1"/>
            <a:endParaRPr lang="da-DK" sz="2000">
              <a:solidFill>
                <a:schemeClr val="bg1"/>
              </a:solidFill>
            </a:endParaRPr>
          </a:p>
          <a:p>
            <a:pPr eaLnBrk="1" hangingPunct="1"/>
            <a:r>
              <a:rPr lang="da-DK" sz="2000">
                <a:solidFill>
                  <a:schemeClr val="bg1"/>
                </a:solidFill>
              </a:rPr>
              <a:t>THE BOUND ON NEUTRINO MASSES IS SIGNIFICANTLY</a:t>
            </a:r>
          </a:p>
          <a:p>
            <a:pPr eaLnBrk="1" hangingPunct="1"/>
            <a:r>
              <a:rPr lang="da-DK" sz="2000">
                <a:solidFill>
                  <a:schemeClr val="bg1"/>
                </a:solidFill>
              </a:rPr>
              <a:t>STRONGER THAN WHAT CAN BE OBTAINED FROM DIRECT </a:t>
            </a:r>
          </a:p>
          <a:p>
            <a:pPr eaLnBrk="1" hangingPunct="1"/>
            <a:r>
              <a:rPr lang="da-DK" sz="2000">
                <a:solidFill>
                  <a:schemeClr val="bg1"/>
                </a:solidFill>
              </a:rPr>
              <a:t>EXPERIMENTS, ALBEIT MUCH MORE MODEL DEPENDENT</a:t>
            </a:r>
          </a:p>
          <a:p>
            <a:pPr eaLnBrk="1" hangingPunct="1"/>
            <a:endParaRPr lang="da-DK" sz="2000">
              <a:solidFill>
                <a:schemeClr val="bg1"/>
              </a:solidFill>
            </a:endParaRPr>
          </a:p>
          <a:p>
            <a:pPr eaLnBrk="1" hangingPunct="1"/>
            <a:r>
              <a:rPr lang="da-DK" sz="2000">
                <a:solidFill>
                  <a:schemeClr val="bg1"/>
                </a:solidFill>
              </a:rPr>
              <a:t>COSMOLOGICAL DATA MIGHT ACTUALLY BE POINTING TO </a:t>
            </a:r>
          </a:p>
          <a:p>
            <a:pPr eaLnBrk="1" hangingPunct="1"/>
            <a:r>
              <a:rPr lang="da-DK" sz="2000">
                <a:solidFill>
                  <a:schemeClr val="bg1"/>
                </a:solidFill>
              </a:rPr>
              <a:t>PHYSICS BEYOND THE STANDARD MODEL IN THE FORM OF</a:t>
            </a:r>
          </a:p>
          <a:p>
            <a:pPr eaLnBrk="1" hangingPunct="1"/>
            <a:r>
              <a:rPr lang="da-DK" sz="2000">
                <a:solidFill>
                  <a:schemeClr val="bg1"/>
                </a:solidFill>
              </a:rPr>
              <a:t>STERILE NEUTRINOS</a:t>
            </a:r>
          </a:p>
          <a:p>
            <a:pPr eaLnBrk="1" hangingPunct="1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1204" name="Oval 4"/>
          <p:cNvSpPr>
            <a:spLocks noChangeArrowheads="1"/>
          </p:cNvSpPr>
          <p:nvPr/>
        </p:nvSpPr>
        <p:spPr bwMode="auto">
          <a:xfrm>
            <a:off x="457200" y="1676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1205" name="Oval 5"/>
          <p:cNvSpPr>
            <a:spLocks noChangeArrowheads="1"/>
          </p:cNvSpPr>
          <p:nvPr/>
        </p:nvSpPr>
        <p:spPr bwMode="auto">
          <a:xfrm>
            <a:off x="457200" y="2743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1206" name="Oval 6"/>
          <p:cNvSpPr>
            <a:spLocks noChangeArrowheads="1"/>
          </p:cNvSpPr>
          <p:nvPr/>
        </p:nvSpPr>
        <p:spPr bwMode="auto">
          <a:xfrm>
            <a:off x="457200" y="3810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ku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14400"/>
            <a:ext cx="64008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2895600" y="5511800"/>
            <a:ext cx="1673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2400"/>
              <a:t>LIGHTEST</a:t>
            </a:r>
            <a:endParaRPr lang="en-US" sz="2400"/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048000" y="3657600"/>
            <a:ext cx="1339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accent2"/>
                </a:solidFill>
              </a:rPr>
              <a:t>INVERTED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3733800" y="4572000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rgbClr val="FF0000"/>
                </a:solidFill>
              </a:rPr>
              <a:t>NORMAL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9462" name="Line 8"/>
          <p:cNvSpPr>
            <a:spLocks noChangeShapeType="1"/>
          </p:cNvSpPr>
          <p:nvPr/>
        </p:nvSpPr>
        <p:spPr bwMode="auto">
          <a:xfrm>
            <a:off x="5562600" y="1219200"/>
            <a:ext cx="0" cy="3810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3" name="Line 9"/>
          <p:cNvSpPr>
            <a:spLocks noChangeShapeType="1"/>
          </p:cNvSpPr>
          <p:nvPr/>
        </p:nvSpPr>
        <p:spPr bwMode="auto">
          <a:xfrm flipH="1">
            <a:off x="4343400" y="1524000"/>
            <a:ext cx="11430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3581400" y="1600200"/>
            <a:ext cx="188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tx2"/>
                </a:solidFill>
              </a:rPr>
              <a:t>HIERARCHICAL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9465" name="Line 11"/>
          <p:cNvSpPr>
            <a:spLocks noChangeShapeType="1"/>
          </p:cNvSpPr>
          <p:nvPr/>
        </p:nvSpPr>
        <p:spPr bwMode="auto">
          <a:xfrm>
            <a:off x="5638800" y="1524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6" name="Text Box 12"/>
          <p:cNvSpPr txBox="1">
            <a:spLocks noChangeArrowheads="1"/>
          </p:cNvSpPr>
          <p:nvPr/>
        </p:nvSpPr>
        <p:spPr bwMode="auto">
          <a:xfrm>
            <a:off x="5562600" y="1600200"/>
            <a:ext cx="175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>
                <a:solidFill>
                  <a:schemeClr val="tx2"/>
                </a:solidFill>
              </a:rPr>
              <a:t>DEGENERATE</a:t>
            </a:r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903413"/>
            <a:ext cx="864076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3907" name="Text Box 3"/>
          <p:cNvSpPr txBox="1">
            <a:spLocks noChangeArrowheads="1"/>
          </p:cNvSpPr>
          <p:nvPr/>
        </p:nvSpPr>
        <p:spPr bwMode="auto">
          <a:xfrm>
            <a:off x="4500563" y="2708275"/>
            <a:ext cx="3659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i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experimental     observable is m</a:t>
            </a:r>
            <a:r>
              <a:rPr lang="de-DE" baseline="-250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ymbol" charset="0"/>
              </a:rPr>
              <a:t>n</a:t>
            </a:r>
            <a:r>
              <a:rPr lang="de-DE" baseline="300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2</a:t>
            </a:r>
            <a:r>
              <a:rPr lang="de-DE" i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5795963" y="2058988"/>
            <a:ext cx="504825" cy="504825"/>
          </a:xfrm>
          <a:prstGeom prst="ellipse">
            <a:avLst/>
          </a:prstGeom>
          <a:noFill/>
          <a:ln w="22225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6084888" y="2565400"/>
            <a:ext cx="0" cy="4318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838200" y="762000"/>
            <a:ext cx="752475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de-DE" sz="2200">
                <a:solidFill>
                  <a:schemeClr val="bg1"/>
                </a:solidFill>
              </a:rPr>
              <a:t>model independent neutrino mass from ß-decay kinematics</a:t>
            </a:r>
          </a:p>
          <a:p>
            <a:pPr eaLnBrk="1" hangingPunct="1">
              <a:lnSpc>
                <a:spcPct val="125000"/>
              </a:lnSpc>
            </a:pPr>
            <a:r>
              <a:rPr lang="de-DE" sz="2100">
                <a:solidFill>
                  <a:schemeClr val="bg1"/>
                </a:solidFill>
              </a:rPr>
              <a:t>only assumption: relativistic energy-momentum relation</a:t>
            </a:r>
            <a:endParaRPr lang="de-DE" sz="2100" baseline="30000">
              <a:solidFill>
                <a:schemeClr val="bg1"/>
              </a:solidFill>
            </a:endParaRP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t="46454" r="6523" b="522"/>
          <a:stretch>
            <a:fillRect/>
          </a:stretch>
        </p:blipFill>
        <p:spPr bwMode="auto">
          <a:xfrm>
            <a:off x="1368425" y="3090863"/>
            <a:ext cx="6227763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1371600" y="3089275"/>
            <a:ext cx="2444750" cy="665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763913" name="Text Box 9"/>
          <p:cNvSpPr txBox="1">
            <a:spLocks noChangeArrowheads="1"/>
          </p:cNvSpPr>
          <p:nvPr/>
        </p:nvSpPr>
        <p:spPr bwMode="auto">
          <a:xfrm>
            <a:off x="1600200" y="3200400"/>
            <a:ext cx="1735138" cy="701675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</a:t>
            </a:r>
            <a:r>
              <a:rPr lang="de-DE" sz="2000" baseline="-25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 18.6 keV</a:t>
            </a:r>
          </a:p>
          <a:p>
            <a:pPr eaLnBrk="1" hangingPunct="1"/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</a:t>
            </a:r>
            <a:r>
              <a:rPr lang="de-DE" sz="2000" baseline="-25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1/2</a:t>
            </a: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 12.3 y</a:t>
            </a:r>
          </a:p>
        </p:txBody>
      </p:sp>
      <p:sp>
        <p:nvSpPr>
          <p:cNvPr id="763914" name="Text Box 10"/>
          <p:cNvSpPr txBox="1">
            <a:spLocks noChangeArrowheads="1"/>
          </p:cNvSpPr>
          <p:nvPr/>
        </p:nvSpPr>
        <p:spPr bwMode="auto">
          <a:xfrm>
            <a:off x="2555875" y="250825"/>
            <a:ext cx="4333875" cy="50323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7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ß-decay and neutrino mass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250825" y="3141663"/>
            <a:ext cx="566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400"/>
              <a:t>T</a:t>
            </a:r>
            <a:r>
              <a:rPr lang="de-DE" sz="2400" baseline="-25000"/>
              <a:t>2</a:t>
            </a:r>
            <a:r>
              <a:rPr lang="de-DE" sz="2400"/>
              <a:t>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2"/>
          <p:cNvSpPr txBox="1">
            <a:spLocks noChangeArrowheads="1"/>
          </p:cNvSpPr>
          <p:nvPr/>
        </p:nvSpPr>
        <p:spPr bwMode="auto">
          <a:xfrm>
            <a:off x="593725" y="344488"/>
            <a:ext cx="8153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400">
                <a:solidFill>
                  <a:srgbClr val="99FF66"/>
                </a:solidFill>
                <a:latin typeface="Helvetica" charset="0"/>
              </a:rPr>
              <a:t>Tritium decay endpoint measurements have provided limits</a:t>
            </a:r>
          </a:p>
          <a:p>
            <a:r>
              <a:rPr lang="da-DK" sz="2400">
                <a:solidFill>
                  <a:srgbClr val="99FF66"/>
                </a:solidFill>
                <a:latin typeface="Helvetica" charset="0"/>
              </a:rPr>
              <a:t>on the electron neutrino mass</a:t>
            </a: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609600" y="3122613"/>
            <a:ext cx="77390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400">
                <a:solidFill>
                  <a:srgbClr val="99FF66"/>
                </a:solidFill>
                <a:latin typeface="Helvetica" charset="0"/>
              </a:rPr>
              <a:t>This translates into a limit on the sum of the three mass </a:t>
            </a:r>
          </a:p>
          <a:p>
            <a:r>
              <a:rPr lang="da-DK" sz="2400">
                <a:solidFill>
                  <a:srgbClr val="99FF66"/>
                </a:solidFill>
                <a:latin typeface="Helvetica" charset="0"/>
              </a:rPr>
              <a:t>eigenstates 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819400" y="1447800"/>
          <a:ext cx="43656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4" imgW="2006280" imgH="317160" progId="Equation.3">
                  <p:embed/>
                </p:oleObj>
              </mc:Choice>
              <mc:Fallback>
                <p:oleObj name="Equation" r:id="rId4" imgW="2006280" imgH="3171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447800"/>
                        <a:ext cx="4365625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5"/>
          <p:cNvGraphicFramePr>
            <a:graphicFrameLocks noChangeAspect="1"/>
          </p:cNvGraphicFramePr>
          <p:nvPr/>
        </p:nvGraphicFramePr>
        <p:xfrm>
          <a:off x="2819400" y="4191000"/>
          <a:ext cx="22479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6" imgW="838080" imgH="253800" progId="Equation.3">
                  <p:embed/>
                </p:oleObj>
              </mc:Choice>
              <mc:Fallback>
                <p:oleObj name="Equation" r:id="rId6" imgW="838080" imgH="253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191000"/>
                        <a:ext cx="2247900" cy="676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593725" y="2325688"/>
            <a:ext cx="6337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400">
                <a:solidFill>
                  <a:srgbClr val="FFFF66"/>
                </a:solidFill>
              </a:rPr>
              <a:t>Mainz experiment, final analysis (Kraus et al.)</a:t>
            </a:r>
          </a:p>
        </p:txBody>
      </p:sp>
      <p:graphicFrame>
        <p:nvGraphicFramePr>
          <p:cNvPr id="3076" name="Object 7"/>
          <p:cNvGraphicFramePr>
            <a:graphicFrameLocks noChangeAspect="1"/>
          </p:cNvGraphicFramePr>
          <p:nvPr/>
        </p:nvGraphicFramePr>
        <p:xfrm>
          <a:off x="2209800" y="1544638"/>
          <a:ext cx="609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8" imgW="241200" imgH="241200" progId="Equation.3">
                  <p:embed/>
                </p:oleObj>
              </mc:Choice>
              <mc:Fallback>
                <p:oleObj name="Equation" r:id="rId8" imgW="241200" imgH="241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544638"/>
                        <a:ext cx="6096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9285" r="2936" b="13928"/>
          <a:stretch>
            <a:fillRect/>
          </a:stretch>
        </p:blipFill>
        <p:spPr bwMode="auto">
          <a:xfrm>
            <a:off x="0" y="3740150"/>
            <a:ext cx="91440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 descr="fzk hires22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50038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538538" y="2565400"/>
            <a:ext cx="528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b="1">
                <a:solidFill>
                  <a:schemeClr val="bg1"/>
                </a:solidFill>
              </a:rPr>
              <a:t>TLK</a:t>
            </a:r>
          </a:p>
        </p:txBody>
      </p:sp>
      <p:sp>
        <p:nvSpPr>
          <p:cNvPr id="808965" name="Text Box 5"/>
          <p:cNvSpPr txBox="1">
            <a:spLocks noChangeArrowheads="1"/>
          </p:cNvSpPr>
          <p:nvPr/>
        </p:nvSpPr>
        <p:spPr bwMode="auto">
          <a:xfrm>
            <a:off x="3276600" y="260350"/>
            <a:ext cx="3228975" cy="503238"/>
          </a:xfrm>
          <a:prstGeom prst="rect">
            <a:avLst/>
          </a:prstGeom>
          <a:solidFill>
            <a:srgbClr val="000080"/>
          </a:solidFill>
          <a:ln w="222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7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KATRIN experiment</a:t>
            </a: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5219700" y="1052513"/>
            <a:ext cx="38989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400" b="1">
                <a:solidFill>
                  <a:schemeClr val="bg1"/>
                </a:solidFill>
              </a:rPr>
              <a:t>Ka</a:t>
            </a:r>
            <a:r>
              <a:rPr lang="de-DE" sz="2400">
                <a:solidFill>
                  <a:schemeClr val="bg1"/>
                </a:solidFill>
              </a:rPr>
              <a:t>rlsruhe </a:t>
            </a:r>
            <a:r>
              <a:rPr lang="de-DE" sz="2400" b="1">
                <a:solidFill>
                  <a:schemeClr val="bg1"/>
                </a:solidFill>
              </a:rPr>
              <a:t>Tri</a:t>
            </a:r>
            <a:r>
              <a:rPr lang="de-DE" sz="2400">
                <a:solidFill>
                  <a:schemeClr val="bg1"/>
                </a:solidFill>
              </a:rPr>
              <a:t>tium </a:t>
            </a:r>
            <a:r>
              <a:rPr lang="de-DE" sz="2400" b="1">
                <a:solidFill>
                  <a:schemeClr val="bg1"/>
                </a:solidFill>
              </a:rPr>
              <a:t>N</a:t>
            </a:r>
            <a:r>
              <a:rPr lang="de-DE" sz="2400">
                <a:solidFill>
                  <a:schemeClr val="bg1"/>
                </a:solidFill>
              </a:rPr>
              <a:t>eutrino </a:t>
            </a:r>
          </a:p>
          <a:p>
            <a:pPr eaLnBrk="1" hangingPunct="1"/>
            <a:r>
              <a:rPr lang="de-DE" sz="2400">
                <a:solidFill>
                  <a:schemeClr val="bg1"/>
                </a:solidFill>
              </a:rPr>
              <a:t>Experiment at KIT</a:t>
            </a:r>
            <a:endParaRPr lang="de-DE" sz="2000">
              <a:solidFill>
                <a:schemeClr val="bg1"/>
              </a:solidFill>
            </a:endParaRPr>
          </a:p>
          <a:p>
            <a:pPr eaLnBrk="1" hangingPunct="1">
              <a:lnSpc>
                <a:spcPct val="115000"/>
              </a:lnSpc>
            </a:pPr>
            <a:endParaRPr lang="de-DE" sz="2000">
              <a:solidFill>
                <a:schemeClr val="bg1"/>
              </a:solidFill>
            </a:endParaRPr>
          </a:p>
          <a:p>
            <a:pPr eaLnBrk="1" hangingPunct="1">
              <a:lnSpc>
                <a:spcPct val="115000"/>
              </a:lnSpc>
            </a:pPr>
            <a:r>
              <a:rPr lang="de-DE" sz="2000">
                <a:solidFill>
                  <a:schemeClr val="bg1"/>
                </a:solidFill>
              </a:rPr>
              <a:t>Data taking starting 2012</a:t>
            </a:r>
          </a:p>
        </p:txBody>
      </p:sp>
      <p:pic>
        <p:nvPicPr>
          <p:cNvPr id="4104" name="Picture 7"/>
          <p:cNvPicPr>
            <a:picLocks noChangeAspect="1" noChangeArrowheads="1"/>
          </p:cNvPicPr>
          <p:nvPr/>
        </p:nvPicPr>
        <p:blipFill>
          <a:blip r:embed="rId6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0342">
            <a:off x="250825" y="115888"/>
            <a:ext cx="2462213" cy="3395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8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 rot="-670170">
            <a:off x="7315200" y="61722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a-DK" sz="2400">
                <a:latin typeface="Helvetica" charset="0"/>
              </a:rPr>
              <a:t>25 m</a:t>
            </a:r>
            <a:endParaRPr lang="en-US" sz="2400">
              <a:latin typeface="Helvetica" charset="0"/>
            </a:endParaRPr>
          </a:p>
        </p:txBody>
      </p:sp>
      <p:sp>
        <p:nvSpPr>
          <p:cNvPr id="4107" name="Line 10"/>
          <p:cNvSpPr>
            <a:spLocks noChangeShapeType="1"/>
          </p:cNvSpPr>
          <p:nvPr/>
        </p:nvSpPr>
        <p:spPr bwMode="auto">
          <a:xfrm flipV="1">
            <a:off x="6019800" y="6019800"/>
            <a:ext cx="2743200" cy="5334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4098" name="Object 11"/>
          <p:cNvGraphicFramePr>
            <a:graphicFrameLocks noChangeAspect="1"/>
          </p:cNvGraphicFramePr>
          <p:nvPr/>
        </p:nvGraphicFramePr>
        <p:xfrm>
          <a:off x="2895600" y="3124200"/>
          <a:ext cx="35560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7" imgW="1015920" imgH="241200" progId="Equation.3">
                  <p:embed/>
                </p:oleObj>
              </mc:Choice>
              <mc:Fallback>
                <p:oleObj name="Equation" r:id="rId7" imgW="1015920" imgH="241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124200"/>
                        <a:ext cx="3556000" cy="84455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427038"/>
            <a:ext cx="1036320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1636</Words>
  <Application>Microsoft Macintosh PowerPoint</Application>
  <PresentationFormat>Bildschirmpräsentation (4:3)</PresentationFormat>
  <Paragraphs>371</Paragraphs>
  <Slides>49</Slides>
  <Notes>30</Notes>
  <HiddenSlides>0</HiddenSlides>
  <MMClips>2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49</vt:i4>
      </vt:variant>
    </vt:vector>
  </HeadingPairs>
  <TitlesOfParts>
    <vt:vector size="64" baseType="lpstr">
      <vt:lpstr>Arial</vt:lpstr>
      <vt:lpstr>Helvetica</vt:lpstr>
      <vt:lpstr>Times New Roman</vt:lpstr>
      <vt:lpstr>Palatino</vt:lpstr>
      <vt:lpstr>Symbol</vt:lpstr>
      <vt:lpstr>Trebuchet MS</vt:lpstr>
      <vt:lpstr>Comic Sans MS</vt:lpstr>
      <vt:lpstr>SymbolPS</vt:lpstr>
      <vt:lpstr>Arial Unicode MS</vt:lpstr>
      <vt:lpstr>ＭＳ Ｐゴシック</vt:lpstr>
      <vt:lpstr>Lucida Sans Unicode</vt:lpstr>
      <vt:lpstr>Default Design</vt:lpstr>
      <vt:lpstr>Microsoft Equation 3.0</vt:lpstr>
      <vt:lpstr>Equation</vt:lpstr>
      <vt:lpstr>Ligning</vt:lpstr>
      <vt:lpstr>PowerPoint-Präsentation</vt:lpstr>
      <vt:lpstr>Fermion Mass Spectrum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 Spectrum of Cosmic Density Fluctuations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Updated Antineutrino mode MB results for E&gt;475 MeV  (official oscillation region)                  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steen</dc:creator>
  <cp:lastModifiedBy>Nicole Keller-Rau</cp:lastModifiedBy>
  <cp:revision>545</cp:revision>
  <dcterms:created xsi:type="dcterms:W3CDTF">2003-03-19T08:56:42Z</dcterms:created>
  <dcterms:modified xsi:type="dcterms:W3CDTF">2011-01-25T11:37:27Z</dcterms:modified>
</cp:coreProperties>
</file>