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273" r:id="rId3"/>
    <p:sldId id="344" r:id="rId4"/>
    <p:sldId id="324" r:id="rId5"/>
    <p:sldId id="325" r:id="rId6"/>
    <p:sldId id="327" r:id="rId7"/>
    <p:sldId id="326" r:id="rId8"/>
    <p:sldId id="337" r:id="rId9"/>
    <p:sldId id="338" r:id="rId10"/>
    <p:sldId id="345" r:id="rId11"/>
    <p:sldId id="284" r:id="rId12"/>
    <p:sldId id="303" r:id="rId13"/>
    <p:sldId id="305" r:id="rId14"/>
    <p:sldId id="346" r:id="rId15"/>
    <p:sldId id="321" r:id="rId16"/>
    <p:sldId id="306" r:id="rId17"/>
    <p:sldId id="333" r:id="rId18"/>
    <p:sldId id="334" r:id="rId19"/>
    <p:sldId id="335" r:id="rId20"/>
    <p:sldId id="347" r:id="rId21"/>
    <p:sldId id="307" r:id="rId22"/>
    <p:sldId id="339" r:id="rId23"/>
    <p:sldId id="340" r:id="rId24"/>
    <p:sldId id="341" r:id="rId25"/>
    <p:sldId id="342" r:id="rId26"/>
    <p:sldId id="348" r:id="rId27"/>
    <p:sldId id="336" r:id="rId28"/>
    <p:sldId id="316" r:id="rId29"/>
    <p:sldId id="343" r:id="rId30"/>
    <p:sldId id="318" r:id="rId31"/>
    <p:sldId id="349" r:id="rId32"/>
    <p:sldId id="300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01" autoAdjust="0"/>
    <p:restoredTop sz="91212" autoAdjust="0"/>
  </p:normalViewPr>
  <p:slideViewPr>
    <p:cSldViewPr>
      <p:cViewPr>
        <p:scale>
          <a:sx n="66" d="100"/>
          <a:sy n="66" d="100"/>
        </p:scale>
        <p:origin x="-127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381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B2FC6C-E635-4EC8-8F7D-31D79611E3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6532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Research Center of the Helmholtz Association</a:t>
            </a:r>
            <a:r>
              <a:rPr lang="de-DE" sz="800"/>
              <a:t> </a:t>
            </a:r>
            <a:endParaRPr lang="en-US" sz="80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Institut für Kernphysik (IK) / Institut für technische Physik - TLK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katrin_logo-round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88913"/>
            <a:ext cx="1457325" cy="1368425"/>
          </a:xfrm>
          <a:prstGeom prst="rect">
            <a:avLst/>
          </a:prstGeom>
          <a:noFill/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16632"/>
            <a:ext cx="6911975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Martin Babutzka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58713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2172D25A-90A6-4E4F-A019-27D9FFCC27A9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5A087B7B-8784-4C2C-9FE8-5C06047BC0B6}" type="datetime1">
              <a:rPr lang="de-DE" sz="900"/>
              <a:pPr/>
              <a:t>30.09.2013</a:t>
            </a:fld>
            <a:endParaRPr lang="de-DE" sz="9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Martin Babutzka</a:t>
            </a: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KIT-Notebook\Eigene Dateien\Dissertation\Presentations\TLK_Logo-Sidewards-English-600dpi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6453336"/>
            <a:ext cx="1619672" cy="3449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6925" t="13601" r="5113" b="7301"/>
          <a:stretch>
            <a:fillRect/>
          </a:stretch>
        </p:blipFill>
        <p:spPr bwMode="auto">
          <a:xfrm>
            <a:off x="143827" y="3717032"/>
            <a:ext cx="4572189" cy="260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84139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Design, development and test experiments for the Rearsection of KATRIN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GK Workshop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Bad </a:t>
            </a:r>
            <a:r>
              <a:rPr lang="de-DE" sz="1600" b="1" dirty="0" err="1" smtClean="0">
                <a:solidFill>
                  <a:srgbClr val="000000"/>
                </a:solidFill>
              </a:rPr>
              <a:t>Liebenzell</a:t>
            </a:r>
            <a:r>
              <a:rPr lang="de-DE" sz="1600" b="1" dirty="0" smtClean="0">
                <a:solidFill>
                  <a:srgbClr val="000000"/>
                </a:solidFill>
              </a:rPr>
              <a:t>, 30.9 - 2.10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1"/>
          <a:stretch>
            <a:fillRect/>
          </a:stretch>
        </p:blipFill>
        <p:spPr bwMode="auto">
          <a:xfrm>
            <a:off x="4755077" y="3717032"/>
            <a:ext cx="4281419" cy="2507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to KATRIN</a:t>
            </a:r>
          </a:p>
          <a:p>
            <a:r>
              <a:rPr lang="en-US" dirty="0" err="1" smtClean="0"/>
              <a:t>Rearsection</a:t>
            </a:r>
            <a:r>
              <a:rPr lang="en-US" dirty="0" smtClean="0"/>
              <a:t> functions and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 gun design and electromagnetic simulations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E-gun beam detector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Rear Wall qualification and work function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Eigene Dateien\Dissertation\Presentations\GPP\Pictures\RearSection_Sche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1234475"/>
            <a:ext cx="8964489" cy="26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Martin Babutzka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16632"/>
            <a:ext cx="6911975" cy="561975"/>
          </a:xfrm>
        </p:spPr>
        <p:txBody>
          <a:bodyPr/>
          <a:lstStyle/>
          <a:p>
            <a:r>
              <a:rPr lang="en-US" dirty="0" smtClean="0"/>
              <a:t>Scheme of the Rearsection</a:t>
            </a:r>
            <a:endParaRPr lang="en-GB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438352"/>
            <a:ext cx="8642350" cy="1870968"/>
          </a:xfrm>
        </p:spPr>
        <p:txBody>
          <a:bodyPr/>
          <a:lstStyle/>
          <a:p>
            <a:r>
              <a:rPr lang="en-GB" dirty="0" smtClean="0"/>
              <a:t>Rear Wall with stable plasma potential and monitoring</a:t>
            </a:r>
          </a:p>
          <a:p>
            <a:r>
              <a:rPr lang="en-GB" dirty="0" smtClean="0"/>
              <a:t>Valve, diaphragm and pumping for </a:t>
            </a:r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Tritium reduction at the electron gun</a:t>
            </a:r>
          </a:p>
          <a:p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Electron Gun and electromagnetic design with </a:t>
            </a:r>
            <a:r>
              <a:rPr lang="en-GB" dirty="0" err="1" smtClean="0">
                <a:solidFill>
                  <a:srgbClr val="000000"/>
                </a:solidFill>
                <a:cs typeface="Times New Roman" pitchFamily="18" charset="0"/>
              </a:rPr>
              <a:t>axisymmetric</a:t>
            </a:r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 (air-)coils, dipole coils and dipole electrodes leading electrons into DPS1-R</a:t>
            </a:r>
          </a:p>
          <a:p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Containment for Tritium safety</a:t>
            </a:r>
            <a:endParaRPr lang="en-GB" dirty="0" smtClean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595665" y="3968247"/>
            <a:ext cx="1584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DPS-1R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021116" y="353146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8000"/>
                </a:solidFill>
              </a:rPr>
              <a:t>Rear Wall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724128" y="1267043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FF"/>
                </a:solidFill>
              </a:rPr>
              <a:t>TMP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44015" y="123447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</a:rPr>
              <a:t>TMP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203848" y="357301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8000"/>
                </a:solidFill>
              </a:rPr>
              <a:t>Diaphragm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44015" y="3558952"/>
            <a:ext cx="15841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8000"/>
                </a:solidFill>
              </a:rPr>
              <a:t>Electron </a:t>
            </a:r>
            <a:r>
              <a:rPr lang="en-GB" dirty="0" smtClean="0">
                <a:solidFill>
                  <a:srgbClr val="008000"/>
                </a:solidFill>
              </a:rPr>
              <a:t>Gun 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703413" y="32401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</a:rPr>
              <a:t>Valve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6659388" y="943877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990099"/>
                </a:solidFill>
              </a:rPr>
              <a:t>Rear Wall monitoring</a:t>
            </a:r>
            <a:endParaRPr lang="en-GB" dirty="0">
              <a:solidFill>
                <a:srgbClr val="990099"/>
              </a:solidFill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1331640" y="1849135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Coils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3300"/>
                </a:solidFill>
              </a:rPr>
              <a:t>Dipole Coils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CC9900"/>
                </a:solidFill>
              </a:rPr>
              <a:t>Electrodes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31640" y="8651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Containment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722763" y="16288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FF"/>
                </a:solidFill>
              </a:rPr>
              <a:t>Valves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55055" y="220486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</a:rPr>
              <a:t>Valve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690220" y="3294707"/>
            <a:ext cx="12965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Super-conducting Coil</a:t>
            </a:r>
            <a:endParaRPr lang="en-GB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306" t="13734" r="4913" b="7867"/>
          <a:stretch>
            <a:fillRect/>
          </a:stretch>
        </p:blipFill>
        <p:spPr bwMode="auto">
          <a:xfrm>
            <a:off x="-8090" y="692697"/>
            <a:ext cx="915208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16632"/>
            <a:ext cx="6911975" cy="561975"/>
          </a:xfrm>
        </p:spPr>
        <p:txBody>
          <a:bodyPr/>
          <a:lstStyle/>
          <a:p>
            <a:r>
              <a:rPr lang="en-US" dirty="0" smtClean="0"/>
              <a:t>Rearsection technical design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7668344" y="4509120"/>
            <a:ext cx="13681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Rear Wall</a:t>
            </a:r>
          </a:p>
          <a:p>
            <a:pPr algn="ctr"/>
            <a:r>
              <a:rPr lang="en-US" dirty="0" smtClean="0"/>
              <a:t>&amp; activity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860032" y="4509120"/>
            <a:ext cx="172819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chamber:</a:t>
            </a:r>
          </a:p>
          <a:p>
            <a:pPr algn="ctr"/>
            <a:r>
              <a:rPr lang="en-US" dirty="0" smtClean="0"/>
              <a:t>Pumping &amp; sensors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509120"/>
            <a:ext cx="172819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 gun chamber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339752" y="4509120"/>
            <a:ext cx="2381537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section:</a:t>
            </a:r>
          </a:p>
          <a:p>
            <a:pPr algn="ctr"/>
            <a:r>
              <a:rPr lang="en-US" dirty="0" smtClean="0"/>
              <a:t>Solenoid, magnetic &amp; electric dipoles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660232" y="4509120"/>
            <a:ext cx="89033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30721"/>
            <a:ext cx="6911975" cy="561975"/>
          </a:xfrm>
        </p:spPr>
        <p:txBody>
          <a:bodyPr/>
          <a:lstStyle/>
          <a:p>
            <a:r>
              <a:rPr lang="en-US" dirty="0" err="1" smtClean="0"/>
              <a:t>Rearsection</a:t>
            </a:r>
            <a:r>
              <a:rPr lang="en-US" dirty="0" smtClean="0"/>
              <a:t> vacuum scheme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5360759"/>
            <a:ext cx="8856984" cy="1020569"/>
          </a:xfrm>
        </p:spPr>
        <p:txBody>
          <a:bodyPr/>
          <a:lstStyle/>
          <a:p>
            <a:r>
              <a:rPr lang="en-US" dirty="0" smtClean="0"/>
              <a:t>Pressure monitoring and evacuation of each chamber individually possible</a:t>
            </a:r>
          </a:p>
          <a:p>
            <a:r>
              <a:rPr lang="en-US" dirty="0" smtClean="0"/>
              <a:t>Fore line pressure for TMPs provided by the STS outer loop</a:t>
            </a:r>
          </a:p>
          <a:p>
            <a:r>
              <a:rPr lang="en-US" dirty="0" smtClean="0"/>
              <a:t>Explicit purge gas connection and out baking for UHV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6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64704"/>
            <a:ext cx="8352928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to KATRIN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Rearsection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functions and design</a:t>
            </a:r>
          </a:p>
          <a:p>
            <a:r>
              <a:rPr lang="en-US" dirty="0" smtClean="0"/>
              <a:t>Electron gun design and electromagnetic simulations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E-gun beam detector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Rear Wall qualification and work function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58713"/>
            <a:ext cx="6911975" cy="561975"/>
          </a:xfrm>
        </p:spPr>
        <p:txBody>
          <a:bodyPr/>
          <a:lstStyle/>
          <a:p>
            <a:r>
              <a:rPr lang="en-US" dirty="0" smtClean="0"/>
              <a:t>Electron gun mechanical design (1/2)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692696"/>
            <a:ext cx="2664296" cy="55446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Features</a:t>
            </a:r>
          </a:p>
          <a:p>
            <a:r>
              <a:rPr lang="en-US" dirty="0" smtClean="0"/>
              <a:t>High precision E-gun with adjustable </a:t>
            </a:r>
            <a:r>
              <a:rPr lang="en-US" dirty="0" err="1" smtClean="0"/>
              <a:t>angle+energy</a:t>
            </a:r>
            <a:endParaRPr lang="en-US" dirty="0" smtClean="0"/>
          </a:p>
          <a:p>
            <a:r>
              <a:rPr lang="en-US" dirty="0" smtClean="0"/>
              <a:t>Stepper motor + linear feed-through</a:t>
            </a:r>
          </a:p>
          <a:p>
            <a:r>
              <a:rPr lang="en-US" dirty="0" smtClean="0"/>
              <a:t>HV cabling and insulation using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off-the-shelf parts</a:t>
            </a:r>
          </a:p>
          <a:p>
            <a:r>
              <a:rPr lang="en-US" dirty="0" smtClean="0"/>
              <a:t>Port for UV-light feed-in available</a:t>
            </a:r>
          </a:p>
          <a:p>
            <a:r>
              <a:rPr lang="en-US" dirty="0" smtClean="0"/>
              <a:t>Ceramic bearings are used for turn-able plates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4604" r="9286" b="13269"/>
          <a:stretch/>
        </p:blipFill>
        <p:spPr bwMode="auto">
          <a:xfrm>
            <a:off x="2886811" y="3064518"/>
            <a:ext cx="4781533" cy="31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:\KIT-Notebook\Eigene Dateien\Dissertation\Unterlagen\E-Gun\Bilder UCSB\DSC00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638" y="0"/>
            <a:ext cx="2766361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7"/>
          <a:stretch>
            <a:fillRect/>
          </a:stretch>
        </p:blipFill>
        <p:spPr bwMode="auto">
          <a:xfrm>
            <a:off x="342000" y="1052736"/>
            <a:ext cx="8802000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-27384"/>
            <a:ext cx="6911975" cy="561975"/>
          </a:xfrm>
        </p:spPr>
        <p:txBody>
          <a:bodyPr/>
          <a:lstStyle/>
          <a:p>
            <a:r>
              <a:rPr lang="en-US" dirty="0" smtClean="0"/>
              <a:t>Electron gun mechanical design (2/2)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437112"/>
            <a:ext cx="8356600" cy="1944216"/>
          </a:xfrm>
        </p:spPr>
        <p:txBody>
          <a:bodyPr/>
          <a:lstStyle/>
          <a:p>
            <a:r>
              <a:rPr lang="en-US" dirty="0" smtClean="0"/>
              <a:t>Flexible, modular design with special concern on alignment and HV</a:t>
            </a:r>
          </a:p>
          <a:p>
            <a:r>
              <a:rPr lang="en-US" dirty="0" smtClean="0"/>
              <a:t>Prototype is currently machined and build at UCSB</a:t>
            </a:r>
          </a:p>
          <a:p>
            <a:r>
              <a:rPr lang="en-US" dirty="0" smtClean="0"/>
              <a:t>All dimensions are results of simulations and optimizations with consideration of mechanical </a:t>
            </a:r>
            <a:r>
              <a:rPr lang="en-US" dirty="0" err="1" smtClean="0"/>
              <a:t>stringents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: Solenoids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692" b="46154"/>
          <a:stretch>
            <a:fillRect/>
          </a:stretch>
        </p:blipFill>
        <p:spPr bwMode="auto">
          <a:xfrm>
            <a:off x="683568" y="2132856"/>
            <a:ext cx="7748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464496" cy="28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41361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83568" y="980728"/>
            <a:ext cx="7748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Gerade Verbindung 28"/>
          <p:cNvCxnSpPr/>
          <p:nvPr/>
        </p:nvCxnSpPr>
        <p:spPr>
          <a:xfrm flipH="1">
            <a:off x="755576" y="2924944"/>
            <a:ext cx="14401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4211960" y="2852936"/>
            <a:ext cx="72008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211960" y="2852936"/>
            <a:ext cx="108012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740352" y="2852936"/>
            <a:ext cx="115212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: Dipole </a:t>
            </a:r>
            <a:r>
              <a:rPr lang="de-DE" dirty="0" err="1" smtClean="0"/>
              <a:t>coils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4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2113" y="5214143"/>
            <a:ext cx="8212335" cy="10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E-Gun electrons shifted by electric and magnetic dipoles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Moveable offset aperture to block direct line of sight for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de-DE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Wall hole must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 KATRIN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491880" y="2708920"/>
            <a:ext cx="0" cy="2304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3491880" y="980728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: Dipole </a:t>
            </a:r>
            <a:r>
              <a:rPr lang="de-DE" dirty="0" err="1" smtClean="0"/>
              <a:t>electrodes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5" name="Picture 10" descr="F:\Documents\Dissertation\Presentations\GPP\Pictures\eldipoles_returns.png"/>
          <p:cNvPicPr>
            <a:picLocks noChangeAspect="1" noChangeArrowheads="1"/>
          </p:cNvPicPr>
          <p:nvPr/>
        </p:nvPicPr>
        <p:blipFill>
          <a:blip r:embed="rId2" cstate="print"/>
          <a:srcRect l="948" t="8765" r="9100" b="673"/>
          <a:stretch>
            <a:fillRect/>
          </a:stretch>
        </p:blipFill>
        <p:spPr bwMode="auto">
          <a:xfrm>
            <a:off x="611188" y="669925"/>
            <a:ext cx="6985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5229225"/>
            <a:ext cx="8713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Reflected electrons get significantly shifted in y-direction, even when reflected at the E-Gun they will certainly not pass the diaphragm again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maximum adiabaticity violation in new design &lt; 1 %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452938" y="2420938"/>
            <a:ext cx="0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4452938" y="765175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to KATRIN</a:t>
            </a:r>
          </a:p>
          <a:p>
            <a:r>
              <a:rPr lang="en-US" dirty="0" err="1" smtClean="0"/>
              <a:t>Rearsection</a:t>
            </a:r>
            <a:r>
              <a:rPr lang="en-US" dirty="0" smtClean="0"/>
              <a:t> functions and design</a:t>
            </a:r>
          </a:p>
          <a:p>
            <a:r>
              <a:rPr lang="en-US" dirty="0" smtClean="0"/>
              <a:t>Electron gun design and electromagnetic simulations</a:t>
            </a:r>
          </a:p>
          <a:p>
            <a:r>
              <a:rPr lang="en-US" dirty="0" smtClean="0"/>
              <a:t>E-gun beam detector</a:t>
            </a:r>
          </a:p>
          <a:p>
            <a:r>
              <a:rPr lang="en-US" dirty="0" smtClean="0"/>
              <a:t>Rear Wall qualification and work function measurements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to KATRIN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Rearsection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functions and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 gun design and electromagnetic simulations</a:t>
            </a:r>
          </a:p>
          <a:p>
            <a:r>
              <a:rPr lang="en-US" dirty="0" smtClean="0"/>
              <a:t>E-gun beam detector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Rear Wall qualification and work function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gun beam path – Beam tracker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3" y="1198562"/>
            <a:ext cx="4320480" cy="5110757"/>
          </a:xfrm>
        </p:spPr>
        <p:txBody>
          <a:bodyPr/>
          <a:lstStyle/>
          <a:p>
            <a:r>
              <a:rPr lang="en-US" dirty="0" smtClean="0"/>
              <a:t>To fire the electrons reliable through the small holes in aperture/Rear Wall a sensor is required</a:t>
            </a:r>
          </a:p>
          <a:p>
            <a:endParaRPr lang="en-US" dirty="0" smtClean="0"/>
          </a:p>
          <a:p>
            <a:r>
              <a:rPr lang="en-US" dirty="0" smtClean="0"/>
              <a:t>The electrons can be shifted up/downwards by dipole electrodes and in all directions by magnetic dipoles</a:t>
            </a:r>
          </a:p>
          <a:p>
            <a:endParaRPr lang="en-US" dirty="0" smtClean="0"/>
          </a:p>
          <a:p>
            <a:r>
              <a:rPr lang="en-US" dirty="0" smtClean="0"/>
              <a:t>Quadrant detectors with central holes in combination with a trans impedance amplifier can used as sensors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0" t="18416" r="21243" b="9325"/>
          <a:stretch/>
        </p:blipFill>
        <p:spPr bwMode="auto">
          <a:xfrm>
            <a:off x="5796136" y="3429000"/>
            <a:ext cx="26336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8666" r="37188" b="18333"/>
          <a:stretch/>
        </p:blipFill>
        <p:spPr bwMode="auto">
          <a:xfrm>
            <a:off x="6252234" y="836713"/>
            <a:ext cx="28822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U:\Eigene Dateien\Dissertation\Bilder\Egun beam tracker\DSC_03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t="36054" r="46133" b="45711"/>
          <a:stretch/>
        </p:blipFill>
        <p:spPr bwMode="auto">
          <a:xfrm>
            <a:off x="4572000" y="1436441"/>
            <a:ext cx="1584176" cy="13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</a:t>
            </a:r>
            <a:r>
              <a:rPr lang="de-DE" dirty="0" err="1" smtClean="0"/>
              <a:t>gun</a:t>
            </a:r>
            <a:r>
              <a:rPr lang="de-DE" dirty="0" smtClean="0"/>
              <a:t> beam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013176"/>
            <a:ext cx="8356600" cy="1224135"/>
          </a:xfrm>
        </p:spPr>
        <p:txBody>
          <a:bodyPr/>
          <a:lstStyle/>
          <a:p>
            <a:r>
              <a:rPr lang="en-US" dirty="0" smtClean="0"/>
              <a:t>Minimalistic electronics with 4 channel </a:t>
            </a:r>
            <a:r>
              <a:rPr lang="en-US" dirty="0" err="1" smtClean="0"/>
              <a:t>transimpedance</a:t>
            </a:r>
            <a:r>
              <a:rPr lang="en-US" dirty="0" smtClean="0"/>
              <a:t> amplifier</a:t>
            </a:r>
          </a:p>
          <a:p>
            <a:r>
              <a:rPr lang="en-US" dirty="0" smtClean="0"/>
              <a:t>SMD, silver-palladium circuit print on a Al2O3 ceramic</a:t>
            </a:r>
          </a:p>
          <a:p>
            <a:r>
              <a:rPr lang="en-US" dirty="0" smtClean="0"/>
              <a:t>Electronics proofed to be robust but still sensitive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5" name="Picture 2" descr="C:\Temp\DSC_08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16134" r="20171" b="14454"/>
          <a:stretch/>
        </p:blipFill>
        <p:spPr bwMode="auto">
          <a:xfrm>
            <a:off x="755576" y="980728"/>
            <a:ext cx="3816607" cy="33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Temp\DSC_08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17239" r="17343" b="15441"/>
          <a:stretch/>
        </p:blipFill>
        <p:spPr bwMode="auto">
          <a:xfrm rot="5400000">
            <a:off x="4744702" y="811212"/>
            <a:ext cx="4608512" cy="35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</a:t>
            </a:r>
            <a:r>
              <a:rPr lang="de-DE" dirty="0" err="1" smtClean="0"/>
              <a:t>gun</a:t>
            </a:r>
            <a:r>
              <a:rPr lang="de-DE" dirty="0" smtClean="0"/>
              <a:t> beam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(1/3)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445223"/>
            <a:ext cx="8356600" cy="792089"/>
          </a:xfrm>
        </p:spPr>
        <p:txBody>
          <a:bodyPr/>
          <a:lstStyle/>
          <a:p>
            <a:r>
              <a:rPr lang="de-DE" dirty="0" smtClean="0"/>
              <a:t>Slow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drift</a:t>
            </a:r>
            <a:r>
              <a:rPr lang="de-DE" dirty="0" smtClean="0"/>
              <a:t> (</a:t>
            </a: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)</a:t>
            </a:r>
          </a:p>
          <a:p>
            <a:r>
              <a:rPr lang="de-DE" dirty="0" smtClean="0"/>
              <a:t>Clear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jumps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e-</a:t>
            </a:r>
            <a:r>
              <a:rPr lang="de-DE" dirty="0" err="1" smtClean="0"/>
              <a:t>gun</a:t>
            </a:r>
            <a:r>
              <a:rPr lang="de-DE" dirty="0" smtClean="0"/>
              <a:t> beam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725" t="23799" r="20269" b="23267"/>
          <a:stretch>
            <a:fillRect/>
          </a:stretch>
        </p:blipFill>
        <p:spPr bwMode="auto">
          <a:xfrm>
            <a:off x="827584" y="1052736"/>
            <a:ext cx="725605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</a:t>
            </a:r>
            <a:r>
              <a:rPr lang="de-DE" dirty="0" err="1" smtClean="0"/>
              <a:t>gun</a:t>
            </a:r>
            <a:r>
              <a:rPr lang="de-DE" dirty="0" smtClean="0"/>
              <a:t> beam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(2/3)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589712"/>
            <a:ext cx="8356600" cy="64760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„</a:t>
            </a:r>
            <a:r>
              <a:rPr lang="de-DE" dirty="0" err="1" smtClean="0"/>
              <a:t>wipe</a:t>
            </a:r>
            <a:r>
              <a:rPr lang="de-DE" dirty="0" smtClean="0"/>
              <a:t>“ </a:t>
            </a:r>
            <a:r>
              <a:rPr lang="de-DE" dirty="0" err="1" smtClean="0"/>
              <a:t>over</a:t>
            </a:r>
            <a:r>
              <a:rPr lang="de-DE" dirty="0" smtClean="0"/>
              <a:t> a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844" t="30533" r="21057" b="14167"/>
          <a:stretch>
            <a:fillRect/>
          </a:stretch>
        </p:blipFill>
        <p:spPr bwMode="auto">
          <a:xfrm>
            <a:off x="1331640" y="908720"/>
            <a:ext cx="6336704" cy="446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</a:t>
            </a:r>
            <a:r>
              <a:rPr lang="de-DE" dirty="0" err="1" smtClean="0"/>
              <a:t>gun</a:t>
            </a:r>
            <a:r>
              <a:rPr lang="de-DE" dirty="0" smtClean="0"/>
              <a:t> beam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(3/3)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589240"/>
            <a:ext cx="8356600" cy="7200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Some dependence of voltage shift and primary electron energy visible – just as predicted by theory.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27033" r="18695" b="20467"/>
          <a:stretch>
            <a:fillRect/>
          </a:stretch>
        </p:blipFill>
        <p:spPr bwMode="auto">
          <a:xfrm>
            <a:off x="827584" y="908720"/>
            <a:ext cx="73813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to KATRIN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Rearsection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functions and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 gun design and electromagnetic simulations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E-gun beam detector</a:t>
            </a:r>
          </a:p>
          <a:p>
            <a:r>
              <a:rPr lang="en-US" dirty="0" smtClean="0"/>
              <a:t>Rear Wall qualification and work function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16632"/>
            <a:ext cx="7133803" cy="561975"/>
          </a:xfrm>
        </p:spPr>
        <p:txBody>
          <a:bodyPr/>
          <a:lstStyle/>
          <a:p>
            <a:r>
              <a:rPr lang="de-DE" dirty="0" smtClean="0"/>
              <a:t>Work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Kelvin Probe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365105"/>
            <a:ext cx="6048671" cy="2016224"/>
          </a:xfrm>
        </p:spPr>
        <p:txBody>
          <a:bodyPr/>
          <a:lstStyle/>
          <a:p>
            <a:r>
              <a:rPr lang="de-DE" dirty="0" err="1" smtClean="0"/>
              <a:t>Homogeneity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of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Rear</a:t>
            </a:r>
            <a:r>
              <a:rPr lang="de-DE" dirty="0" smtClean="0"/>
              <a:t> Wall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KATRIN </a:t>
            </a:r>
            <a:r>
              <a:rPr lang="de-DE" dirty="0" err="1" smtClean="0"/>
              <a:t>systematics</a:t>
            </a:r>
            <a:endParaRPr lang="de-DE" dirty="0" smtClean="0"/>
          </a:p>
          <a:p>
            <a:r>
              <a:rPr lang="de-DE" dirty="0" smtClean="0"/>
              <a:t>Measurement of different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Kelvin probe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University of Mainz</a:t>
            </a:r>
          </a:p>
          <a:p>
            <a:r>
              <a:rPr lang="de-DE" dirty="0" smtClean="0"/>
              <a:t>Kelvin probe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 relative </a:t>
            </a:r>
            <a:r>
              <a:rPr lang="de-DE" dirty="0" err="1" smtClean="0"/>
              <a:t>contact</a:t>
            </a:r>
            <a:r>
              <a:rPr lang="de-DE" dirty="0" smtClean="0"/>
              <a:t> potential </a:t>
            </a:r>
            <a:r>
              <a:rPr lang="de-DE" dirty="0" err="1" smtClean="0"/>
              <a:t>differences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308" y="836713"/>
            <a:ext cx="237912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300192" y="6093296"/>
            <a:ext cx="1423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Source: Dr. Schlaf</a:t>
            </a:r>
            <a:endParaRPr lang="de-DE" sz="1200" dirty="0"/>
          </a:p>
        </p:txBody>
      </p:sp>
      <p:pic>
        <p:nvPicPr>
          <p:cNvPr id="7171" name="Picture 3" descr="D:\Eigene Dateien\Eigene Bilder\Handy\DSC_0273.jpg"/>
          <p:cNvPicPr>
            <a:picLocks noChangeAspect="1" noChangeArrowheads="1"/>
          </p:cNvPicPr>
          <p:nvPr/>
        </p:nvPicPr>
        <p:blipFill>
          <a:blip r:embed="rId3" cstate="print"/>
          <a:srcRect l="13053" r="20473" b="18187"/>
          <a:stretch>
            <a:fillRect/>
          </a:stretch>
        </p:blipFill>
        <p:spPr bwMode="auto">
          <a:xfrm>
            <a:off x="1187624" y="764704"/>
            <a:ext cx="3744416" cy="345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function measurements – Results (1/2)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301208"/>
            <a:ext cx="8356600" cy="1080120"/>
          </a:xfrm>
        </p:spPr>
        <p:txBody>
          <a:bodyPr/>
          <a:lstStyle/>
          <a:p>
            <a:r>
              <a:rPr lang="en-US" dirty="0" smtClean="0"/>
              <a:t>Gold on a 3 inch Silicon wafer</a:t>
            </a:r>
          </a:p>
          <a:p>
            <a:r>
              <a:rPr lang="en-US" dirty="0" err="1" smtClean="0"/>
              <a:t>Mean+RMS</a:t>
            </a:r>
            <a:r>
              <a:rPr lang="en-US" dirty="0" smtClean="0"/>
              <a:t> of Work Function data: 171 +/- 7 mV</a:t>
            </a:r>
          </a:p>
          <a:p>
            <a:r>
              <a:rPr lang="en-US" dirty="0" smtClean="0"/>
              <a:t>Good homogeneity, but silicon is as substrate has disadvantages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3" t="13734" r="57675" b="18367"/>
          <a:stretch>
            <a:fillRect/>
          </a:stretch>
        </p:blipFill>
        <p:spPr bwMode="auto">
          <a:xfrm>
            <a:off x="251520" y="908720"/>
            <a:ext cx="4608512" cy="438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KIT-Notebook\Eigene Dateien\Dissertation\Bilder\Rear Wall\Prototype_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64840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2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function measurements – Results (2/2)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157192"/>
            <a:ext cx="8356600" cy="1152128"/>
          </a:xfrm>
        </p:spPr>
        <p:txBody>
          <a:bodyPr/>
          <a:lstStyle/>
          <a:p>
            <a:r>
              <a:rPr lang="en-US" dirty="0" smtClean="0"/>
              <a:t>Gold on a beryllium window</a:t>
            </a:r>
          </a:p>
          <a:p>
            <a:r>
              <a:rPr lang="en-US" dirty="0" err="1" smtClean="0"/>
              <a:t>Mean+RMS</a:t>
            </a:r>
            <a:r>
              <a:rPr lang="en-US" dirty="0" smtClean="0"/>
              <a:t> of Work Function data: -12 +/- 26 mV</a:t>
            </a:r>
          </a:p>
          <a:p>
            <a:r>
              <a:rPr lang="en-US" dirty="0" smtClean="0"/>
              <a:t>Result not impressive but encouraging to try other metals as substrate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57" t="8834" r="55706" b="23267"/>
          <a:stretch>
            <a:fillRect/>
          </a:stretch>
        </p:blipFill>
        <p:spPr bwMode="auto">
          <a:xfrm>
            <a:off x="251520" y="1268760"/>
            <a:ext cx="40131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988" t="10801" r="43701" b="22700"/>
          <a:stretch>
            <a:fillRect/>
          </a:stretch>
        </p:blipFill>
        <p:spPr bwMode="auto">
          <a:xfrm>
            <a:off x="4308094" y="908720"/>
            <a:ext cx="48359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to KATRIN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Rearsection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functions and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 gun design and electromagnetic simulations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E-gun beam detector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Rear Wall qualification and work function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Wall baseline &amp; qualification strategy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971975" cy="4894262"/>
          </a:xfrm>
        </p:spPr>
        <p:txBody>
          <a:bodyPr/>
          <a:lstStyle/>
          <a:p>
            <a:r>
              <a:rPr lang="en-US" dirty="0" smtClean="0"/>
              <a:t>The current, sophisticated, silicon-based Rear-Wall candidate has remaining risks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Plan to develop a baseline option by gold-coating a pure, appropriate metal</a:t>
            </a:r>
          </a:p>
          <a:p>
            <a:r>
              <a:rPr lang="en-US" dirty="0" smtClean="0">
                <a:sym typeface="Wingdings" pitchFamily="2" charset="2"/>
              </a:rPr>
              <a:t>Different metals/coating methods foreseen</a:t>
            </a:r>
          </a:p>
          <a:p>
            <a:r>
              <a:rPr lang="en-US" dirty="0" smtClean="0">
                <a:sym typeface="Wingdings" pitchFamily="2" charset="2"/>
              </a:rPr>
              <a:t>Different testing steps with a regular measurement of the work function in between</a:t>
            </a:r>
          </a:p>
          <a:p>
            <a:r>
              <a:rPr lang="en-US" dirty="0" smtClean="0">
                <a:sym typeface="Wingdings" pitchFamily="2" charset="2"/>
              </a:rPr>
              <a:t>Testing procedure: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Cleaning/reproducibility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Outbaking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 Tritium contamination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2050" name="Picture 2" descr="C:\Temp\DSC_0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7037" r="21945" b="11666"/>
          <a:stretch/>
        </p:blipFill>
        <p:spPr bwMode="auto">
          <a:xfrm>
            <a:off x="5396274" y="1412776"/>
            <a:ext cx="37319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0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268761"/>
            <a:ext cx="7777112" cy="4824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to KATRIN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Rearsection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functions and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Electron gun design and electromagnetic simulations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E-gun beam detector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Rear Wall qualification and work function measurements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Rearsection 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the </a:t>
            </a:r>
            <a:r>
              <a:rPr lang="en-US" dirty="0" err="1" smtClean="0"/>
              <a:t>Rearsection</a:t>
            </a:r>
            <a:r>
              <a:rPr lang="en-US" dirty="0" smtClean="0"/>
              <a:t> at UCSB got significantly supported with design development and test experiments</a:t>
            </a:r>
            <a:r>
              <a:rPr lang="en-US" smtClean="0"/>
              <a:t>. </a:t>
            </a:r>
            <a:endParaRPr lang="en-US" smtClean="0"/>
          </a:p>
          <a:p>
            <a:r>
              <a:rPr lang="en-US" dirty="0" smtClean="0"/>
              <a:t>The </a:t>
            </a:r>
            <a:r>
              <a:rPr lang="en-US" dirty="0" smtClean="0"/>
              <a:t>mechanical design ultimately needed step-by-step checks and development of the electromagnetic design.</a:t>
            </a:r>
          </a:p>
          <a:p>
            <a:r>
              <a:rPr lang="en-US" dirty="0" smtClean="0"/>
              <a:t>Functionality of a quadrant detector based E-gun beam tracker has been proofed. Integration of 2 beam trackers is planned.</a:t>
            </a:r>
          </a:p>
          <a:p>
            <a:r>
              <a:rPr lang="en-US" dirty="0" smtClean="0">
                <a:sym typeface="Wingdings" pitchFamily="2" charset="2"/>
              </a:rPr>
              <a:t>The number of Rear Wall candidates characterized by the Kelvin probe increases steadily. It is the first obstacle in a list of qualification tests. Current favorite is gold evaporated on stainless steel.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800" dirty="0" smtClean="0">
                <a:sym typeface="Wingdings" pitchFamily="2" charset="2"/>
              </a:rPr>
              <a:t>Thanks for your Attention</a:t>
            </a:r>
            <a:endParaRPr lang="en-US" sz="2800" dirty="0">
              <a:sym typeface="Wingdings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Martin Babutzka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KATRIN objective</a:t>
            </a:r>
            <a:endParaRPr lang="en-GB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3338513"/>
            <a:ext cx="28797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5"/>
          <p:cNvGrpSpPr>
            <a:grpSpLocks noChangeAspect="1"/>
          </p:cNvGrpSpPr>
          <p:nvPr/>
        </p:nvGrpSpPr>
        <p:grpSpPr bwMode="auto">
          <a:xfrm>
            <a:off x="3200400" y="2911475"/>
            <a:ext cx="5603875" cy="3344863"/>
            <a:chOff x="2099" y="2749"/>
            <a:chExt cx="3923" cy="2305"/>
          </a:xfrm>
        </p:grpSpPr>
        <p:pic>
          <p:nvPicPr>
            <p:cNvPr id="615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0657" t="46454" r="6523" b="522"/>
            <a:stretch>
              <a:fillRect/>
            </a:stretch>
          </p:blipFill>
          <p:spPr bwMode="auto">
            <a:xfrm>
              <a:off x="2099" y="2840"/>
              <a:ext cx="3923" cy="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Rectangle 7"/>
            <p:cNvSpPr>
              <a:spLocks noChangeAspect="1" noChangeArrowheads="1"/>
            </p:cNvSpPr>
            <p:nvPr/>
          </p:nvSpPr>
          <p:spPr bwMode="auto">
            <a:xfrm>
              <a:off x="2099" y="2749"/>
              <a:ext cx="1701" cy="545"/>
            </a:xfrm>
            <a:prstGeom prst="rect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2060575"/>
            <a:ext cx="8640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38125" y="2071688"/>
            <a:ext cx="8713788" cy="7905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5745163" y="2216150"/>
            <a:ext cx="504825" cy="504825"/>
          </a:xfrm>
          <a:prstGeom prst="ellips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395288" y="5527675"/>
            <a:ext cx="2120900" cy="641350"/>
            <a:chOff x="172" y="1076"/>
            <a:chExt cx="1336" cy="404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503" y="1076"/>
              <a:ext cx="1005" cy="404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E</a:t>
              </a:r>
              <a:r>
                <a:rPr lang="en-US" b="1" baseline="-25000">
                  <a:solidFill>
                    <a:schemeClr val="accent2"/>
                  </a:solidFill>
                </a:rPr>
                <a:t>0</a:t>
              </a:r>
              <a:r>
                <a:rPr lang="en-US" b="1">
                  <a:solidFill>
                    <a:schemeClr val="accent2"/>
                  </a:solidFill>
                </a:rPr>
                <a:t> = 18.6 keV</a:t>
              </a:r>
            </a:p>
            <a:p>
              <a:r>
                <a:rPr lang="en-US" b="1">
                  <a:solidFill>
                    <a:schemeClr val="accent2"/>
                  </a:solidFill>
                </a:rPr>
                <a:t>T</a:t>
              </a:r>
              <a:r>
                <a:rPr lang="en-US" b="1" baseline="-25000">
                  <a:solidFill>
                    <a:schemeClr val="accent2"/>
                  </a:solidFill>
                </a:rPr>
                <a:t>1/2</a:t>
              </a:r>
              <a:r>
                <a:rPr lang="en-US" b="1">
                  <a:solidFill>
                    <a:schemeClr val="accent2"/>
                  </a:solidFill>
                </a:rPr>
                <a:t> = 12.3 y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72" y="111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baseline="30000"/>
                <a:t>3</a:t>
              </a:r>
              <a:r>
                <a:rPr lang="en-US" sz="2400" b="1"/>
                <a:t>H:</a:t>
              </a:r>
            </a:p>
          </p:txBody>
        </p:sp>
      </p:grp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6072188" y="2701925"/>
            <a:ext cx="447675" cy="738188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214313" y="704850"/>
            <a:ext cx="8389937" cy="1643527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66700" indent="-266700">
              <a:lnSpc>
                <a:spcPct val="140000"/>
              </a:lnSpc>
            </a:pPr>
            <a:r>
              <a:rPr lang="en-US" sz="2000" dirty="0">
                <a:solidFill>
                  <a:schemeClr val="accent2"/>
                </a:solidFill>
              </a:rPr>
              <a:t>Model independent</a:t>
            </a:r>
            <a:r>
              <a:rPr lang="en-US" sz="2000" dirty="0"/>
              <a:t> neutrino mass from tritium </a:t>
            </a:r>
            <a:r>
              <a:rPr lang="el-GR" sz="2000" dirty="0">
                <a:cs typeface="Arial" charset="0"/>
              </a:rPr>
              <a:t>β</a:t>
            </a:r>
            <a:r>
              <a:rPr lang="en-US" sz="2000" dirty="0"/>
              <a:t>-decay kinematics</a:t>
            </a:r>
          </a:p>
          <a:p>
            <a:pPr marL="266700" indent="-266700">
              <a:lnSpc>
                <a:spcPct val="140000"/>
              </a:lnSpc>
            </a:pPr>
            <a:r>
              <a:rPr lang="en-US" sz="2000" dirty="0">
                <a:solidFill>
                  <a:schemeClr val="accent2"/>
                </a:solidFill>
              </a:rPr>
              <a:t>Sensitivity on </a:t>
            </a:r>
            <a:r>
              <a:rPr lang="en-US" sz="2000" dirty="0" smtClean="0">
                <a:solidFill>
                  <a:schemeClr val="accent2"/>
                </a:solidFill>
              </a:rPr>
              <a:t>m</a:t>
            </a:r>
            <a:r>
              <a:rPr lang="el-GR" sz="2000" b="1" baseline="-25000" dirty="0" smtClean="0">
                <a:solidFill>
                  <a:schemeClr val="accent2"/>
                </a:solidFill>
              </a:rPr>
              <a:t>ν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/>
              <a:t>0.2 </a:t>
            </a:r>
            <a:r>
              <a:rPr lang="en-US" sz="2000" dirty="0" err="1"/>
              <a:t>eV</a:t>
            </a:r>
            <a:endParaRPr lang="en-US" sz="200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40000"/>
              </a:lnSpc>
            </a:pPr>
            <a:r>
              <a:rPr lang="en-US" sz="2000" dirty="0">
                <a:solidFill>
                  <a:schemeClr val="accent2"/>
                </a:solidFill>
              </a:rPr>
              <a:t>Only assumption:</a:t>
            </a:r>
            <a:r>
              <a:rPr lang="en-US" sz="2000" dirty="0"/>
              <a:t> relativistic energy-momentum relation</a:t>
            </a:r>
          </a:p>
          <a:p>
            <a:pPr marL="266700" indent="-266700">
              <a:lnSpc>
                <a:spcPct val="140000"/>
              </a:lnSpc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522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\Inventor\Bilder\Beamline_Komplett_iso_13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6" y="2393072"/>
            <a:ext cx="5884257" cy="37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Martin Babutzka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KATRIN experimental setup</a:t>
            </a:r>
            <a:endParaRPr lang="en-GB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3332" y="764704"/>
            <a:ext cx="8697913" cy="4772025"/>
          </a:xfrm>
          <a:noFill/>
        </p:spPr>
        <p:txBody>
          <a:bodyPr lIns="91440" tIns="45720" rIns="91440" bIns="45720"/>
          <a:lstStyle/>
          <a:p>
            <a:pPr lvl="1">
              <a:buNone/>
            </a:pPr>
            <a:r>
              <a:rPr lang="en-US" sz="2000" u="sng" dirty="0" smtClean="0"/>
              <a:t>Main components:</a:t>
            </a:r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sz="2000" dirty="0" smtClean="0"/>
              <a:t>WGTS: High-luminosity gaseous tritium source</a:t>
            </a:r>
          </a:p>
          <a:p>
            <a:pPr lvl="1"/>
            <a:r>
              <a:rPr lang="en-US" sz="2000" dirty="0" smtClean="0"/>
              <a:t>DPS, CPS: Pumping sections</a:t>
            </a:r>
          </a:p>
          <a:p>
            <a:pPr lvl="1"/>
            <a:r>
              <a:rPr lang="en-US" sz="2000" dirty="0" smtClean="0"/>
              <a:t>Two electrostatic retarding spectrometers (MAC-E-filters)</a:t>
            </a:r>
          </a:p>
          <a:p>
            <a:pPr lvl="1"/>
            <a:r>
              <a:rPr lang="en-US" sz="2000" dirty="0" smtClean="0"/>
              <a:t>Main detector</a:t>
            </a:r>
          </a:p>
          <a:p>
            <a:pPr lvl="1"/>
            <a:r>
              <a:rPr lang="en-US" sz="2000" b="1" dirty="0" smtClean="0"/>
              <a:t>CMS </a:t>
            </a:r>
            <a:r>
              <a:rPr lang="en-US" sz="2000" dirty="0" smtClean="0"/>
              <a:t>(connected to DPS1-R/WGTS)</a:t>
            </a:r>
            <a:endParaRPr lang="en-US" sz="2000" b="1" dirty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46424" y="5626191"/>
            <a:ext cx="64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/>
              <a:t>CMS</a:t>
            </a:r>
            <a:endParaRPr lang="en-GB" sz="1600" b="1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82528" y="4842899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WGTS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896" y="4147847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DPS2</a:t>
            </a:r>
            <a:endParaRPr lang="en-GB" sz="1600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05308" y="3787807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CPS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820038" y="4700421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Pre- and main spectrometer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956426" y="2825981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Detector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23978" y="5179449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DPS1-F</a:t>
            </a:r>
            <a:endParaRPr lang="en-GB" sz="16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87874" y="5717770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DPS1-R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836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and transport section of KATRIN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pic>
        <p:nvPicPr>
          <p:cNvPr id="2053" name="Picture 5" descr="U:\Eigene Dateien\Dissertation\Presentations\GPP\Pictures\KATRIN_S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74022" cy="47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551723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0575" lvl="1" indent="-314325">
              <a:spcBef>
                <a:spcPct val="20000"/>
              </a:spcBef>
              <a:buBlip>
                <a:blip r:embed="rId3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STS: Tritium handling, control and monitoring</a:t>
            </a:r>
          </a:p>
          <a:p>
            <a:pPr marL="790575" lvl="1" indent="-314325">
              <a:spcBef>
                <a:spcPct val="20000"/>
              </a:spcBef>
              <a:buBlip>
                <a:blip r:embed="rId3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“Deliver” decay electrons but nothing else to the spectrometers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3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guidance and track manipulation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403314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B-Field: Cyclotron motion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Magnetic flux: Containment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Static E-Field: Acceleration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5976" y="836712"/>
            <a:ext cx="4536504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Adiabatic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movement: Conservation of magnetic momentum    </a:t>
            </a:r>
            <a:r>
              <a:rPr lang="en-GB" sz="2000" kern="0" dirty="0" smtClean="0"/>
              <a:t>µ = E</a:t>
            </a:r>
            <a:r>
              <a:rPr lang="en-GB" sz="2000" kern="0" baseline="-25000" dirty="0" smtClean="0"/>
              <a:t>T</a:t>
            </a:r>
            <a:r>
              <a:rPr lang="en-GB" sz="2000" kern="0" dirty="0" smtClean="0"/>
              <a:t>/B</a:t>
            </a:r>
            <a:endParaRPr kumimoji="0" lang="en-GB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lang="en-GB" sz="2000" kern="0" dirty="0" smtClean="0">
              <a:latin typeface="+mn-lt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kern="0" dirty="0" smtClean="0"/>
              <a:t>Magnetic dipole fields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 and electric Field: E x B drift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41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1520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75656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699792" y="2996952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699792" y="3645024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2" descr="schema_magdip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0241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hema_eldipo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941168"/>
            <a:ext cx="3096270" cy="12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ihandform 15"/>
          <p:cNvSpPr/>
          <p:nvPr/>
        </p:nvSpPr>
        <p:spPr>
          <a:xfrm>
            <a:off x="355104" y="3212976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flipV="1">
            <a:off x="355104" y="3501132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23528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</p:txBody>
      </p:sp>
      <p:sp>
        <p:nvSpPr>
          <p:cNvPr id="19" name="Rechteck 18"/>
          <p:cNvSpPr/>
          <p:nvPr/>
        </p:nvSpPr>
        <p:spPr>
          <a:xfrm>
            <a:off x="1547664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827584" y="544522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>
            <a:stCxn id="20" idx="6"/>
          </p:cNvCxnSpPr>
          <p:nvPr/>
        </p:nvCxnSpPr>
        <p:spPr>
          <a:xfrm>
            <a:off x="971600" y="55172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339752" y="60212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339752" y="50851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051720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275856" y="60212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2339752" y="5301208"/>
            <a:ext cx="86409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55576" y="50555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395536" y="4221088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843808" y="422108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635896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4716016" y="227687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7164288" y="227687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956376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508104" y="227687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6300192" y="2276872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4788024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>
            <a:stCxn id="47" idx="2"/>
          </p:cNvCxnSpPr>
          <p:nvPr/>
        </p:nvCxnSpPr>
        <p:spPr>
          <a:xfrm flipV="1">
            <a:off x="4932040" y="1916832"/>
            <a:ext cx="360040" cy="101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16016" y="15567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49" name="Ellipse 48"/>
          <p:cNvSpPr/>
          <p:nvPr/>
        </p:nvSpPr>
        <p:spPr>
          <a:xfrm>
            <a:off x="5580112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5657850" y="1781175"/>
            <a:ext cx="419100" cy="247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508104" y="15567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2" name="Ellipse 51"/>
          <p:cNvSpPr/>
          <p:nvPr/>
        </p:nvSpPr>
        <p:spPr>
          <a:xfrm>
            <a:off x="6372200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/>
          <p:nvPr/>
        </p:nvCxnSpPr>
        <p:spPr>
          <a:xfrm flipV="1">
            <a:off x="6444208" y="1685925"/>
            <a:ext cx="309017" cy="332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622818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5" name="Ellipse 54"/>
          <p:cNvSpPr/>
          <p:nvPr/>
        </p:nvSpPr>
        <p:spPr>
          <a:xfrm>
            <a:off x="7164288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 flipV="1">
            <a:off x="7248525" y="1590675"/>
            <a:ext cx="21907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7020272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990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guidance and track manipulation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403314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B-Field: Cyclotron motion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Magnetic flux: Containment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Static E-Field: Acceleration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5976" y="836712"/>
            <a:ext cx="4536504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Adiabatic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movement: Conservation of magnetic momentum    </a:t>
            </a:r>
            <a:r>
              <a:rPr lang="en-GB" sz="2000" kern="0" dirty="0" smtClean="0"/>
              <a:t>µ = E</a:t>
            </a:r>
            <a:r>
              <a:rPr lang="en-GB" sz="2000" kern="0" baseline="-25000" dirty="0" smtClean="0"/>
              <a:t>T</a:t>
            </a:r>
            <a:r>
              <a:rPr lang="en-GB" sz="2000" kern="0" dirty="0" smtClean="0"/>
              <a:t>/B</a:t>
            </a:r>
            <a:endParaRPr kumimoji="0" lang="en-GB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lang="en-GB" sz="2000" kern="0" dirty="0" smtClean="0">
              <a:latin typeface="+mn-lt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kern="0" dirty="0" smtClean="0"/>
              <a:t>Magnetic dipole fields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 and electric Field: E x B drift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41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1520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75656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699792" y="2996952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699792" y="3645024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2" descr="schema_magdip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0241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hema_eldipo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941168"/>
            <a:ext cx="3096270" cy="12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ihandform 15"/>
          <p:cNvSpPr/>
          <p:nvPr/>
        </p:nvSpPr>
        <p:spPr>
          <a:xfrm>
            <a:off x="355104" y="3212976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flipV="1">
            <a:off x="355104" y="3501132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23528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</p:txBody>
      </p:sp>
      <p:sp>
        <p:nvSpPr>
          <p:cNvPr id="19" name="Rechteck 18"/>
          <p:cNvSpPr/>
          <p:nvPr/>
        </p:nvSpPr>
        <p:spPr>
          <a:xfrm>
            <a:off x="1547664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827584" y="544522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>
            <a:stCxn id="20" idx="6"/>
          </p:cNvCxnSpPr>
          <p:nvPr/>
        </p:nvCxnSpPr>
        <p:spPr>
          <a:xfrm>
            <a:off x="971600" y="55172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339752" y="60212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339752" y="50851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051720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275856" y="60212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2339752" y="5301208"/>
            <a:ext cx="86409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55576" y="50555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395536" y="4221088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843808" y="422108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635896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4716016" y="227687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7164288" y="227687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956376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508104" y="227687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6300192" y="2276872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4788024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>
            <a:stCxn id="47" idx="2"/>
          </p:cNvCxnSpPr>
          <p:nvPr/>
        </p:nvCxnSpPr>
        <p:spPr>
          <a:xfrm flipV="1">
            <a:off x="4932040" y="1916832"/>
            <a:ext cx="360040" cy="101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16016" y="15567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49" name="Ellipse 48"/>
          <p:cNvSpPr/>
          <p:nvPr/>
        </p:nvSpPr>
        <p:spPr>
          <a:xfrm>
            <a:off x="5580112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5657850" y="1781175"/>
            <a:ext cx="419100" cy="247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508104" y="15567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2" name="Ellipse 51"/>
          <p:cNvSpPr/>
          <p:nvPr/>
        </p:nvSpPr>
        <p:spPr>
          <a:xfrm>
            <a:off x="6372200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/>
          <p:nvPr/>
        </p:nvCxnSpPr>
        <p:spPr>
          <a:xfrm flipV="1">
            <a:off x="6444208" y="1685925"/>
            <a:ext cx="309017" cy="332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622818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5" name="Ellipse 54"/>
          <p:cNvSpPr/>
          <p:nvPr/>
        </p:nvSpPr>
        <p:spPr>
          <a:xfrm>
            <a:off x="7164288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 flipV="1">
            <a:off x="7248525" y="1590675"/>
            <a:ext cx="21907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7020272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8" name="Abgerundetes Rechteck 57"/>
          <p:cNvSpPr/>
          <p:nvPr/>
        </p:nvSpPr>
        <p:spPr>
          <a:xfrm>
            <a:off x="107504" y="692696"/>
            <a:ext cx="4032448" cy="19442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107504" y="2708920"/>
            <a:ext cx="3960440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107504" y="4437112"/>
            <a:ext cx="4032448" cy="18722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F:\KIT-Notebook\Inventor\Bilder\Beamline_Komplett_side_1309.png"/>
          <p:cNvPicPr>
            <a:picLocks noChangeAspect="1" noChangeArrowheads="1"/>
          </p:cNvPicPr>
          <p:nvPr/>
        </p:nvPicPr>
        <p:blipFill>
          <a:blip r:embed="rId6" cstate="print"/>
          <a:srcRect l="56161" r="10381"/>
          <a:stretch>
            <a:fillRect/>
          </a:stretch>
        </p:blipFill>
        <p:spPr bwMode="auto">
          <a:xfrm>
            <a:off x="3059832" y="2924944"/>
            <a:ext cx="2831174" cy="1560413"/>
          </a:xfrm>
          <a:prstGeom prst="rect">
            <a:avLst/>
          </a:prstGeom>
          <a:noFill/>
        </p:spPr>
      </p:pic>
      <p:sp>
        <p:nvSpPr>
          <p:cNvPr id="61" name="Abgerundetes Rechteck 60"/>
          <p:cNvSpPr/>
          <p:nvPr/>
        </p:nvSpPr>
        <p:spPr>
          <a:xfrm>
            <a:off x="4211960" y="764704"/>
            <a:ext cx="4752528" cy="18722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mit Pfeil 62"/>
          <p:cNvCxnSpPr>
            <a:stCxn id="54" idx="0"/>
          </p:cNvCxnSpPr>
          <p:nvPr/>
        </p:nvCxnSpPr>
        <p:spPr>
          <a:xfrm flipH="1">
            <a:off x="4860032" y="1556792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051720" y="1628800"/>
            <a:ext cx="172819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1835696" y="350100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1907704" y="4293096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guidance and track manipulation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Babutzka</a:t>
            </a: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403314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B-Field: Cyclotron motion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Magnetic flux: Containment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2000" kern="0" dirty="0" smtClean="0">
                <a:latin typeface="+mn-lt"/>
              </a:rPr>
              <a:t>Static E-Field: Acceleration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5976" y="836712"/>
            <a:ext cx="4536504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Adiabatic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movement: Conservation of magnetic momentum    </a:t>
            </a:r>
            <a:r>
              <a:rPr lang="en-GB" sz="2000" kern="0" dirty="0" smtClean="0"/>
              <a:t>µ = E</a:t>
            </a:r>
            <a:r>
              <a:rPr lang="en-GB" sz="2000" kern="0" baseline="-25000" dirty="0" smtClean="0"/>
              <a:t>T</a:t>
            </a:r>
            <a:r>
              <a:rPr lang="en-GB" sz="2000" kern="0" dirty="0" smtClean="0"/>
              <a:t>/B</a:t>
            </a:r>
            <a:endParaRPr kumimoji="0" lang="en-GB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lang="en-GB" sz="2000" kern="0" dirty="0" smtClean="0">
              <a:latin typeface="+mn-lt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kern="0" dirty="0" smtClean="0"/>
              <a:t>Magnetic dipole fields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B-Field and electric Field: E x B drift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41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1520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75656" y="3789040"/>
            <a:ext cx="9361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699792" y="2996952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699792" y="3645024"/>
            <a:ext cx="93610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2" descr="schema_magdip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0241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hema_eldipo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941168"/>
            <a:ext cx="3096270" cy="12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ihandform 15"/>
          <p:cNvSpPr/>
          <p:nvPr/>
        </p:nvSpPr>
        <p:spPr>
          <a:xfrm>
            <a:off x="355104" y="3212976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flipV="1">
            <a:off x="355104" y="3501132"/>
            <a:ext cx="3352800" cy="215900"/>
          </a:xfrm>
          <a:custGeom>
            <a:avLst/>
            <a:gdLst>
              <a:gd name="connsiteX0" fmla="*/ 0 w 3352800"/>
              <a:gd name="connsiteY0" fmla="*/ 106362 h 215900"/>
              <a:gd name="connsiteX1" fmla="*/ 657225 w 3352800"/>
              <a:gd name="connsiteY1" fmla="*/ 115887 h 215900"/>
              <a:gd name="connsiteX2" fmla="*/ 942975 w 3352800"/>
              <a:gd name="connsiteY2" fmla="*/ 1587 h 215900"/>
              <a:gd name="connsiteX3" fmla="*/ 1152525 w 3352800"/>
              <a:gd name="connsiteY3" fmla="*/ 106362 h 215900"/>
              <a:gd name="connsiteX4" fmla="*/ 1714500 w 3352800"/>
              <a:gd name="connsiteY4" fmla="*/ 106362 h 215900"/>
              <a:gd name="connsiteX5" fmla="*/ 2057400 w 3352800"/>
              <a:gd name="connsiteY5" fmla="*/ 106362 h 215900"/>
              <a:gd name="connsiteX6" fmla="*/ 2333625 w 3352800"/>
              <a:gd name="connsiteY6" fmla="*/ 163512 h 215900"/>
              <a:gd name="connsiteX7" fmla="*/ 2552700 w 3352800"/>
              <a:gd name="connsiteY7" fmla="*/ 201612 h 215900"/>
              <a:gd name="connsiteX8" fmla="*/ 3095625 w 3352800"/>
              <a:gd name="connsiteY8" fmla="*/ 211137 h 215900"/>
              <a:gd name="connsiteX9" fmla="*/ 3352800 w 3352800"/>
              <a:gd name="connsiteY9" fmla="*/ 173037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800" h="215900">
                <a:moveTo>
                  <a:pt x="0" y="106362"/>
                </a:moveTo>
                <a:cubicBezTo>
                  <a:pt x="250031" y="119855"/>
                  <a:pt x="500063" y="133349"/>
                  <a:pt x="657225" y="115887"/>
                </a:cubicBezTo>
                <a:cubicBezTo>
                  <a:pt x="814387" y="98425"/>
                  <a:pt x="860425" y="3174"/>
                  <a:pt x="942975" y="1587"/>
                </a:cubicBezTo>
                <a:cubicBezTo>
                  <a:pt x="1025525" y="0"/>
                  <a:pt x="1023938" y="88900"/>
                  <a:pt x="1152525" y="106362"/>
                </a:cubicBezTo>
                <a:cubicBezTo>
                  <a:pt x="1281112" y="123824"/>
                  <a:pt x="1714500" y="106362"/>
                  <a:pt x="1714500" y="106362"/>
                </a:cubicBezTo>
                <a:cubicBezTo>
                  <a:pt x="1865312" y="106362"/>
                  <a:pt x="1954213" y="96837"/>
                  <a:pt x="2057400" y="106362"/>
                </a:cubicBezTo>
                <a:cubicBezTo>
                  <a:pt x="2160587" y="115887"/>
                  <a:pt x="2251075" y="147637"/>
                  <a:pt x="2333625" y="163512"/>
                </a:cubicBezTo>
                <a:cubicBezTo>
                  <a:pt x="2416175" y="179387"/>
                  <a:pt x="2425700" y="193675"/>
                  <a:pt x="2552700" y="201612"/>
                </a:cubicBezTo>
                <a:cubicBezTo>
                  <a:pt x="2679700" y="209549"/>
                  <a:pt x="2962275" y="215900"/>
                  <a:pt x="3095625" y="211137"/>
                </a:cubicBezTo>
                <a:cubicBezTo>
                  <a:pt x="3228975" y="206375"/>
                  <a:pt x="3290887" y="189706"/>
                  <a:pt x="3352800" y="17303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23528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-</a:t>
            </a:r>
          </a:p>
        </p:txBody>
      </p:sp>
      <p:sp>
        <p:nvSpPr>
          <p:cNvPr id="19" name="Rechteck 18"/>
          <p:cNvSpPr/>
          <p:nvPr/>
        </p:nvSpPr>
        <p:spPr>
          <a:xfrm>
            <a:off x="1547664" y="4941168"/>
            <a:ext cx="36004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827584" y="544522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>
            <a:stCxn id="20" idx="6"/>
          </p:cNvCxnSpPr>
          <p:nvPr/>
        </p:nvCxnSpPr>
        <p:spPr>
          <a:xfrm>
            <a:off x="971600" y="55172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339752" y="60212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339752" y="50851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051720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275856" y="60212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2339752" y="5301208"/>
            <a:ext cx="86409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55576" y="50555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395536" y="4221088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843808" y="422108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635896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4716016" y="227687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7164288" y="227687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956376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508104" y="227687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6300192" y="2276872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4788024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>
            <a:stCxn id="47" idx="2"/>
          </p:cNvCxnSpPr>
          <p:nvPr/>
        </p:nvCxnSpPr>
        <p:spPr>
          <a:xfrm flipV="1">
            <a:off x="4932040" y="1916832"/>
            <a:ext cx="360040" cy="101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16016" y="15567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49" name="Ellipse 48"/>
          <p:cNvSpPr/>
          <p:nvPr/>
        </p:nvSpPr>
        <p:spPr>
          <a:xfrm>
            <a:off x="5580112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5657850" y="1781175"/>
            <a:ext cx="419100" cy="247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508104" y="15567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2" name="Ellipse 51"/>
          <p:cNvSpPr/>
          <p:nvPr/>
        </p:nvSpPr>
        <p:spPr>
          <a:xfrm>
            <a:off x="6372200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/>
          <p:nvPr/>
        </p:nvCxnSpPr>
        <p:spPr>
          <a:xfrm flipV="1">
            <a:off x="6444208" y="1685925"/>
            <a:ext cx="309017" cy="332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622818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5" name="Ellipse 54"/>
          <p:cNvSpPr/>
          <p:nvPr/>
        </p:nvSpPr>
        <p:spPr>
          <a:xfrm>
            <a:off x="7164288" y="194644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 flipV="1">
            <a:off x="7248525" y="1590675"/>
            <a:ext cx="21907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7020272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</a:t>
            </a:r>
            <a:r>
              <a:rPr lang="de-DE" sz="2400" baseline="30000" dirty="0" smtClean="0"/>
              <a:t>-</a:t>
            </a:r>
            <a:endParaRPr lang="de-DE" sz="2400" baseline="30000" dirty="0"/>
          </a:p>
        </p:txBody>
      </p:sp>
      <p:sp>
        <p:nvSpPr>
          <p:cNvPr id="58" name="Abgerundetes Rechteck 57"/>
          <p:cNvSpPr/>
          <p:nvPr/>
        </p:nvSpPr>
        <p:spPr>
          <a:xfrm>
            <a:off x="107504" y="692696"/>
            <a:ext cx="4032448" cy="19442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107504" y="2708920"/>
            <a:ext cx="3960440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107504" y="4437112"/>
            <a:ext cx="4032448" cy="18722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4211960" y="764704"/>
            <a:ext cx="4752528" cy="18722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4211960" y="2636912"/>
            <a:ext cx="4680520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4211960" y="4365104"/>
            <a:ext cx="4765620" cy="18722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8" name="Picture 2" descr="F:\KIT-Notebook\Inventor\Bilder\Beamline_Komplett_side_1309.png"/>
          <p:cNvPicPr>
            <a:picLocks noChangeAspect="1" noChangeArrowheads="1"/>
          </p:cNvPicPr>
          <p:nvPr/>
        </p:nvPicPr>
        <p:blipFill>
          <a:blip r:embed="rId6" cstate="print"/>
          <a:srcRect r="91237"/>
          <a:stretch>
            <a:fillRect/>
          </a:stretch>
        </p:blipFill>
        <p:spPr bwMode="auto">
          <a:xfrm>
            <a:off x="2771800" y="620688"/>
            <a:ext cx="2880320" cy="6061364"/>
          </a:xfrm>
          <a:prstGeom prst="rect">
            <a:avLst/>
          </a:prstGeom>
          <a:noFill/>
        </p:spPr>
      </p:pic>
      <p:cxnSp>
        <p:nvCxnSpPr>
          <p:cNvPr id="64" name="Gerade Verbindung mit Pfeil 63"/>
          <p:cNvCxnSpPr/>
          <p:nvPr/>
        </p:nvCxnSpPr>
        <p:spPr>
          <a:xfrm flipH="1">
            <a:off x="4860032" y="1556792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051720" y="1628800"/>
            <a:ext cx="172819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835696" y="350100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1907704" y="4293096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4932040" y="364502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 flipV="1">
            <a:off x="4716016" y="4293096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Talk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KIT_Talk_Vorlage</Template>
  <TotalTime>0</TotalTime>
  <Words>1220</Words>
  <Application>Microsoft Office PowerPoint</Application>
  <PresentationFormat>Bildschirmpräsentation (4:3)</PresentationFormat>
  <Paragraphs>332</Paragraphs>
  <Slides>32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KIT_Talk_Vorlage</vt:lpstr>
      <vt:lpstr>PowerPoint-Präsentation</vt:lpstr>
      <vt:lpstr>Contents</vt:lpstr>
      <vt:lpstr>Contents</vt:lpstr>
      <vt:lpstr>Introduction: KATRIN objective</vt:lpstr>
      <vt:lpstr>Introduction: KATRIN experimental setup</vt:lpstr>
      <vt:lpstr>Source and transport section of KATRIN</vt:lpstr>
      <vt:lpstr>Electron guidance and track manipulation</vt:lpstr>
      <vt:lpstr>Electron guidance and track manipulation</vt:lpstr>
      <vt:lpstr>Electron guidance and track manipulation</vt:lpstr>
      <vt:lpstr>Contents</vt:lpstr>
      <vt:lpstr>Scheme of the Rearsection</vt:lpstr>
      <vt:lpstr>Rearsection technical design</vt:lpstr>
      <vt:lpstr>Rearsection vacuum scheme</vt:lpstr>
      <vt:lpstr>Contents</vt:lpstr>
      <vt:lpstr>Electron gun mechanical design (1/2)</vt:lpstr>
      <vt:lpstr>Electron gun mechanical design (2/2)</vt:lpstr>
      <vt:lpstr>Electromagnetic transport: Solenoids</vt:lpstr>
      <vt:lpstr>Electromagnetic transport: Dipole coils</vt:lpstr>
      <vt:lpstr>Electromagnetic transport: Dipole electrodes</vt:lpstr>
      <vt:lpstr>Contents</vt:lpstr>
      <vt:lpstr>Electron gun beam path – Beam tracker</vt:lpstr>
      <vt:lpstr>E-gun beam tracker build</vt:lpstr>
      <vt:lpstr>E-gun beam tracker results (1/3)</vt:lpstr>
      <vt:lpstr>E-gun beam tracker results (2/3)</vt:lpstr>
      <vt:lpstr>E-gun beam tracker results (3/3)</vt:lpstr>
      <vt:lpstr>Contents</vt:lpstr>
      <vt:lpstr>Work function measurement with a Kelvin Probe</vt:lpstr>
      <vt:lpstr>Work function measurements – Results (1/2)</vt:lpstr>
      <vt:lpstr>Work function measurements – Results (2/2)</vt:lpstr>
      <vt:lpstr>Rear Wall baseline &amp; qualification strategy</vt:lpstr>
      <vt:lpstr>Contents</vt:lpstr>
      <vt:lpstr>Summary of the Rearsection status</vt:lpstr>
    </vt:vector>
  </TitlesOfParts>
  <Company>COMPANYNAME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Babutzka, Martin</dc:creator>
  <cp:lastModifiedBy>Babutzka, Martin</cp:lastModifiedBy>
  <cp:revision>229</cp:revision>
  <dcterms:created xsi:type="dcterms:W3CDTF">2012-08-03T12:37:21Z</dcterms:created>
  <dcterms:modified xsi:type="dcterms:W3CDTF">2013-09-30T13:55:37Z</dcterms:modified>
</cp:coreProperties>
</file>